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67" r:id="rId2"/>
    <p:sldId id="466" r:id="rId3"/>
    <p:sldId id="469" r:id="rId4"/>
    <p:sldId id="468" r:id="rId5"/>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EBFFFF"/>
    <a:srgbClr val="00FF00"/>
    <a:srgbClr val="CCFFCC"/>
    <a:srgbClr val="FFFF99"/>
    <a:srgbClr val="FFFF66"/>
    <a:srgbClr val="FFFF00"/>
    <a:srgbClr val="99FFCC"/>
    <a:srgbClr val="DEEBF7"/>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15" autoAdjust="0"/>
    <p:restoredTop sz="94523" autoAdjust="0"/>
  </p:normalViewPr>
  <p:slideViewPr>
    <p:cSldViewPr snapToGrid="0" showGuides="1">
      <p:cViewPr varScale="1">
        <p:scale>
          <a:sx n="113" d="100"/>
          <a:sy n="113" d="100"/>
        </p:scale>
        <p:origin x="1578" y="108"/>
      </p:cViewPr>
      <p:guideLst>
        <p:guide orient="horz" pos="2160"/>
        <p:guide pos="3120"/>
      </p:guideLst>
    </p:cSldViewPr>
  </p:slideViewPr>
  <p:notesTextViewPr>
    <p:cViewPr>
      <p:scale>
        <a:sx n="125" d="100"/>
        <a:sy n="125" d="100"/>
      </p:scale>
      <p:origin x="0" y="0"/>
    </p:cViewPr>
  </p:notesTextViewPr>
  <p:notesViewPr>
    <p:cSldViewPr snapToGrid="0">
      <p:cViewPr varScale="1">
        <p:scale>
          <a:sx n="53" d="100"/>
          <a:sy n="53" d="100"/>
        </p:scale>
        <p:origin x="294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2" rIns="91425"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2" rIns="91425" bIns="45712" rtlCol="0"/>
          <a:lstStyle>
            <a:lvl1pPr algn="r">
              <a:defRPr sz="1200"/>
            </a:lvl1pPr>
          </a:lstStyle>
          <a:p>
            <a:fld id="{76363603-41B9-487E-99A4-D71E9EECEC02}" type="datetimeFigureOut">
              <a:rPr kumimoji="1" lang="ja-JP" altLang="en-US" smtClean="0"/>
              <a:t>2025/4/30</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2" rIns="91425" bIns="45712"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2" rIns="91425"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2" rIns="91425" bIns="45712" rtlCol="0" anchor="b"/>
          <a:lstStyle>
            <a:lvl1pPr algn="r">
              <a:defRPr sz="1200"/>
            </a:lvl1pPr>
          </a:lstStyle>
          <a:p>
            <a:fld id="{7D315DE7-E603-44F3-9CDD-2388FEC1DF28}" type="slidenum">
              <a:rPr kumimoji="1" lang="ja-JP" altLang="en-US" smtClean="0"/>
              <a:t>‹#›</a:t>
            </a:fld>
            <a:endParaRPr kumimoji="1" lang="ja-JP" altLang="en-US"/>
          </a:p>
        </p:txBody>
      </p:sp>
    </p:spTree>
    <p:extLst>
      <p:ext uri="{BB962C8B-B14F-4D97-AF65-F5344CB8AC3E}">
        <p14:creationId xmlns:p14="http://schemas.microsoft.com/office/powerpoint/2010/main" val="7319840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D315DE7-E603-44F3-9CDD-2388FEC1DF28}" type="slidenum">
              <a:rPr kumimoji="1" lang="ja-JP" altLang="en-US" smtClean="0"/>
              <a:t>1</a:t>
            </a:fld>
            <a:endParaRPr kumimoji="1" lang="ja-JP" altLang="en-US"/>
          </a:p>
        </p:txBody>
      </p:sp>
    </p:spTree>
    <p:extLst>
      <p:ext uri="{BB962C8B-B14F-4D97-AF65-F5344CB8AC3E}">
        <p14:creationId xmlns:p14="http://schemas.microsoft.com/office/powerpoint/2010/main" val="1976509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D315DE7-E603-44F3-9CDD-2388FEC1DF28}" type="slidenum">
              <a:rPr kumimoji="1" lang="ja-JP" altLang="en-US" smtClean="0"/>
              <a:t>2</a:t>
            </a:fld>
            <a:endParaRPr kumimoji="1" lang="ja-JP" altLang="en-US"/>
          </a:p>
        </p:txBody>
      </p:sp>
    </p:spTree>
    <p:extLst>
      <p:ext uri="{BB962C8B-B14F-4D97-AF65-F5344CB8AC3E}">
        <p14:creationId xmlns:p14="http://schemas.microsoft.com/office/powerpoint/2010/main" val="2343967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D315DE7-E603-44F3-9CDD-2388FEC1DF28}" type="slidenum">
              <a:rPr kumimoji="1" lang="ja-JP" altLang="en-US" smtClean="0"/>
              <a:t>3</a:t>
            </a:fld>
            <a:endParaRPr kumimoji="1" lang="ja-JP" altLang="en-US"/>
          </a:p>
        </p:txBody>
      </p:sp>
    </p:spTree>
    <p:extLst>
      <p:ext uri="{BB962C8B-B14F-4D97-AF65-F5344CB8AC3E}">
        <p14:creationId xmlns:p14="http://schemas.microsoft.com/office/powerpoint/2010/main" val="2962256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D315DE7-E603-44F3-9CDD-2388FEC1DF28}" type="slidenum">
              <a:rPr kumimoji="1" lang="ja-JP" altLang="en-US" smtClean="0"/>
              <a:t>4</a:t>
            </a:fld>
            <a:endParaRPr kumimoji="1" lang="ja-JP" altLang="en-US"/>
          </a:p>
        </p:txBody>
      </p:sp>
    </p:spTree>
    <p:extLst>
      <p:ext uri="{BB962C8B-B14F-4D97-AF65-F5344CB8AC3E}">
        <p14:creationId xmlns:p14="http://schemas.microsoft.com/office/powerpoint/2010/main" val="2961295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39119AC-1B1D-4EFF-98BB-25784F74DDB6}"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382254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C89CDED-8269-4996-919F-65BAAC47A18A}"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3165793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40BC35-295E-43B3-B73C-DEE859F07B0B}"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174285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D63726-4521-4F39-89E6-D7B2DF57F1BF}"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259049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916DA05-25ED-4BCC-94E6-92361435B1E6}"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145659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6F5A67-C2F0-4751-9F8D-8C405649C3CD}" type="datetime1">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414845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D62B0B9-41EA-4665-A837-E5E9BAB44698}" type="datetime1">
              <a:rPr kumimoji="1" lang="ja-JP" altLang="en-US" smtClean="0"/>
              <a:t>2025/4/30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2896758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253F63A-A31A-4516-93B2-5EAF05D87347}" type="datetime1">
              <a:rPr kumimoji="1" lang="ja-JP" altLang="en-US" smtClean="0"/>
              <a:t>2025/4/30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1536337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921322-9343-42DC-B593-534F7D2242EC}" type="datetime1">
              <a:rPr kumimoji="1" lang="ja-JP" altLang="en-US" smtClean="0"/>
              <a:t>2025/4/30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847038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60A39C-F792-4844-97C3-0B6F2900A561}" type="datetime1">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1576419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4DBADF6-04C1-4742-951B-AC75C64C24DB}" type="datetime1">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3880044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1F3CB-F4CC-478F-931A-B82AE1F43C55}" type="datetime1">
              <a:rPr kumimoji="1" lang="ja-JP" altLang="en-US" smtClean="0"/>
              <a:t>2025/4/30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DA020A-745D-4843-8C59-8019B1341D5F}" type="slidenum">
              <a:rPr kumimoji="1" lang="ja-JP" altLang="en-US" smtClean="0"/>
              <a:t>‹#›</a:t>
            </a:fld>
            <a:endParaRPr kumimoji="1" lang="ja-JP" altLang="en-US"/>
          </a:p>
        </p:txBody>
      </p:sp>
    </p:spTree>
    <p:extLst>
      <p:ext uri="{BB962C8B-B14F-4D97-AF65-F5344CB8AC3E}">
        <p14:creationId xmlns:p14="http://schemas.microsoft.com/office/powerpoint/2010/main" val="8135443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タイトル 1"/>
          <p:cNvSpPr txBox="1">
            <a:spLocks/>
          </p:cNvSpPr>
          <p:nvPr/>
        </p:nvSpPr>
        <p:spPr>
          <a:xfrm>
            <a:off x="2006600" y="978310"/>
            <a:ext cx="6184900" cy="433835"/>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lgn="ctr">
              <a:spcBef>
                <a:spcPct val="20000"/>
              </a:spcBef>
            </a:pPr>
            <a:r>
              <a:rPr lang="ja-JP" altLang="en-US" dirty="0">
                <a:latin typeface="メイリオ" panose="020B0604030504040204" pitchFamily="50" charset="-128"/>
                <a:ea typeface="メイリオ" panose="020B0604030504040204" pitchFamily="50" charset="-128"/>
                <a:cs typeface="Meiryo UI" panose="020B0604030504040204" pitchFamily="50" charset="-128"/>
              </a:rPr>
              <a:t>令和４年度税制改正に向けた検討について</a:t>
            </a:r>
            <a:endParaRPr lang="en-US" altLang="ja-JP"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a:xfrm>
            <a:off x="7677150" y="6492875"/>
            <a:ext cx="2228850" cy="365125"/>
          </a:xfrm>
        </p:spPr>
        <p:txBody>
          <a:bodyPr/>
          <a:lstStyle/>
          <a:p>
            <a:fld id="{4ADA020A-745D-4843-8C59-8019B1341D5F}" type="slidenum">
              <a:rPr kumimoji="1" lang="ja-JP" altLang="en-US" smtClean="0"/>
              <a:t>1</a:t>
            </a:fld>
            <a:endParaRPr kumimoji="1" lang="ja-JP" altLang="en-US"/>
          </a:p>
        </p:txBody>
      </p:sp>
      <p:sp>
        <p:nvSpPr>
          <p:cNvPr id="13" name="タイトル 1"/>
          <p:cNvSpPr txBox="1">
            <a:spLocks/>
          </p:cNvSpPr>
          <p:nvPr/>
        </p:nvSpPr>
        <p:spPr>
          <a:xfrm>
            <a:off x="215900" y="291179"/>
            <a:ext cx="1003300" cy="291898"/>
          </a:xfrm>
          <a:prstGeom prst="rect">
            <a:avLst/>
          </a:prstGeom>
          <a:ln/>
        </p:spPr>
        <p:style>
          <a:lnRef idx="2">
            <a:schemeClr val="dk1"/>
          </a:lnRef>
          <a:fillRef idx="1">
            <a:schemeClr val="lt1"/>
          </a:fillRef>
          <a:effectRef idx="0">
            <a:schemeClr val="dk1"/>
          </a:effectRef>
          <a:fontRef idx="minor">
            <a:schemeClr val="dk1"/>
          </a:fontRef>
        </p:style>
        <p:txBody>
          <a:bodyPr vert="horz" lIns="158855" tIns="79427" rIns="158855" bIns="79427" rtlCol="0">
            <a:noAutofit/>
          </a:bodyPr>
          <a:lstStyle/>
          <a:p>
            <a:pPr marL="595688" indent="-595688" algn="ctr">
              <a:spcBef>
                <a:spcPct val="20000"/>
              </a:spcBef>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機密性２</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4" name="タイトル 1"/>
          <p:cNvSpPr txBox="1">
            <a:spLocks/>
          </p:cNvSpPr>
          <p:nvPr/>
        </p:nvSpPr>
        <p:spPr>
          <a:xfrm>
            <a:off x="7226300" y="226554"/>
            <a:ext cx="2514599" cy="637046"/>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lgn="dist"/>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令和３年８月</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26</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日</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marL="595688" indent="-595688" algn="dist"/>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保存期間５年（令和８年度末）</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marL="595688" indent="-595688" algn="dist"/>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企画課　長官説明資料</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5" name="タイトル 1"/>
          <p:cNvSpPr txBox="1">
            <a:spLocks/>
          </p:cNvSpPr>
          <p:nvPr/>
        </p:nvSpPr>
        <p:spPr>
          <a:xfrm>
            <a:off x="215900" y="3075403"/>
            <a:ext cx="9410699" cy="1544967"/>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（参考１）スケジュール</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ct val="200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主に８月下旬</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主税局に対する当庁意見の提出</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ct val="200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９～</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10</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月</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主税局との事務的な調整</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ct val="20000"/>
              </a:spcBef>
            </a:pP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11</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月上旬～</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与党税制調査会（当庁意見を踏まえた改正事項は「納税環境整備」の分野で議論）</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ct val="20000"/>
              </a:spcBef>
            </a:pP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12</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月上中旬</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与党税制改正大綱</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ct val="20000"/>
              </a:spcBef>
            </a:pP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12</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月中下旬</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政府税制改正大綱（閣議決定）</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7" name="タイトル 1"/>
          <p:cNvSpPr txBox="1">
            <a:spLocks/>
          </p:cNvSpPr>
          <p:nvPr/>
        </p:nvSpPr>
        <p:spPr>
          <a:xfrm>
            <a:off x="215901" y="4702431"/>
            <a:ext cx="9410698" cy="2017872"/>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lgn="just">
              <a:spcBef>
                <a:spcPct val="200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（参考２）当庁意見を踏まえた改正事項（近年の主な例）</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lgn="just">
              <a:spcBef>
                <a:spcPts val="6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情報照会手続の整備（令和元年度税制改正）</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576000" algn="just">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国税当局が事業者等（例：暗号資産交換業者）に対して、一定の条件に該当する対象者の氏名等の報告を求めることができるようにするもの。</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lgn="just">
              <a:spcBef>
                <a:spcPts val="6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消費税法上の輸出証明書類／金地金等仕入時の本人確認書類の見直し（令和３年度税制改正）</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576000" algn="just">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郵便物（</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EMS</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等）として輸出した資産について輸出免税を受ける場合、発送伝票等の保存を義務化。</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576000" algn="just"/>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金地金等を個人から仕入れた際に保存が求められる本人確認書類について、パスポートの写し等を除外（運転免許証等他の手段による本人確認が必要）。</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正方形/長方形 2"/>
          <p:cNvSpPr/>
          <p:nvPr/>
        </p:nvSpPr>
        <p:spPr>
          <a:xfrm>
            <a:off x="215900" y="1494206"/>
            <a:ext cx="9525000" cy="149913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indent="-216000">
              <a:spcBef>
                <a:spcPts val="600"/>
              </a:spcBef>
            </a:pPr>
            <a:r>
              <a:rPr lang="ja-JP" altLang="en-US" sz="1600" dirty="0">
                <a:solidFill>
                  <a:schemeClr val="tx1"/>
                </a:solidFill>
                <a:latin typeface="メイリオ" panose="020B0604030504040204" pitchFamily="50" charset="-128"/>
                <a:ea typeface="メイリオ" panose="020B0604030504040204" pitchFamily="50" charset="-128"/>
              </a:rPr>
              <a:t>・ 国税庁では、納税者の利便性の向上や適正・公平な課税・徴収を実現する観点から、制度上の対応（税制改正）が必要と考えられる事項について、主税局に対して意見の申入れを行っている。</a:t>
            </a:r>
            <a:endParaRPr lang="en-US" altLang="ja-JP" sz="1600" dirty="0">
              <a:solidFill>
                <a:schemeClr val="tx1"/>
              </a:solidFill>
              <a:latin typeface="メイリオ" panose="020B0604030504040204" pitchFamily="50" charset="-128"/>
              <a:ea typeface="メイリオ" panose="020B0604030504040204" pitchFamily="50" charset="-128"/>
            </a:endParaRPr>
          </a:p>
          <a:p>
            <a:pPr marL="288000" indent="-216000">
              <a:spcBef>
                <a:spcPts val="600"/>
              </a:spcBef>
            </a:pPr>
            <a:r>
              <a:rPr lang="ja-JP" altLang="en-US" sz="1600" dirty="0">
                <a:solidFill>
                  <a:schemeClr val="tx1"/>
                </a:solidFill>
                <a:latin typeface="メイリオ" panose="020B0604030504040204" pitchFamily="50" charset="-128"/>
                <a:ea typeface="メイリオ" panose="020B0604030504040204" pitchFamily="50" charset="-128"/>
              </a:rPr>
              <a:t>・ 当該意見については、主税局との間で事務的な調整を行った上、成案を得た項目は、与党税制調査会の審議を経て、毎年度の税制改正大綱に盛り込まれている。</a:t>
            </a:r>
            <a:endParaRPr lang="en-US" altLang="ja-JP" sz="1600" dirty="0">
              <a:solidFill>
                <a:schemeClr val="tx1"/>
              </a:solidFill>
              <a:latin typeface="メイリオ" panose="020B0604030504040204" pitchFamily="50" charset="-128"/>
              <a:ea typeface="メイリオ" panose="020B0604030504040204" pitchFamily="50" charset="-128"/>
            </a:endParaRPr>
          </a:p>
          <a:p>
            <a:pPr marL="288000" indent="-216000">
              <a:spcBef>
                <a:spcPts val="600"/>
              </a:spcBef>
            </a:pPr>
            <a:r>
              <a:rPr lang="ja-JP" altLang="en-US" sz="1600" dirty="0">
                <a:solidFill>
                  <a:schemeClr val="tx1"/>
                </a:solidFill>
                <a:latin typeface="メイリオ" panose="020B0604030504040204" pitchFamily="50" charset="-128"/>
                <a:ea typeface="メイリオ" panose="020B0604030504040204" pitchFamily="50" charset="-128"/>
              </a:rPr>
              <a:t>・ 令和４年度税制改正に向けた当庁意見のうち、主なものは次頁以降の通り。</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73252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タイトル 1"/>
          <p:cNvSpPr txBox="1">
            <a:spLocks/>
          </p:cNvSpPr>
          <p:nvPr/>
        </p:nvSpPr>
        <p:spPr>
          <a:xfrm>
            <a:off x="1930399" y="415522"/>
            <a:ext cx="5981700" cy="433835"/>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lgn="ctr">
              <a:spcBef>
                <a:spcPct val="20000"/>
              </a:spcBef>
            </a:pPr>
            <a:r>
              <a:rPr lang="ja-JP" altLang="en-US" dirty="0">
                <a:latin typeface="メイリオ" panose="020B0604030504040204" pitchFamily="50" charset="-128"/>
                <a:ea typeface="メイリオ" panose="020B0604030504040204" pitchFamily="50" charset="-128"/>
                <a:cs typeface="Meiryo UI" panose="020B0604030504040204" pitchFamily="50" charset="-128"/>
              </a:rPr>
              <a:t>令和４年度税制改正に向けた検討項目（主なもの）</a:t>
            </a:r>
            <a:endParaRPr lang="en-US" altLang="ja-JP"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a:xfrm>
            <a:off x="7677150" y="6492875"/>
            <a:ext cx="2228850" cy="365125"/>
          </a:xfrm>
        </p:spPr>
        <p:txBody>
          <a:bodyPr/>
          <a:lstStyle/>
          <a:p>
            <a:fld id="{4ADA020A-745D-4843-8C59-8019B1341D5F}" type="slidenum">
              <a:rPr kumimoji="1" lang="ja-JP" altLang="en-US" smtClean="0"/>
              <a:t>2</a:t>
            </a:fld>
            <a:endParaRPr kumimoji="1" lang="ja-JP" altLang="en-US"/>
          </a:p>
        </p:txBody>
      </p:sp>
      <p:sp>
        <p:nvSpPr>
          <p:cNvPr id="15" name="タイトル 1"/>
          <p:cNvSpPr txBox="1">
            <a:spLocks/>
          </p:cNvSpPr>
          <p:nvPr/>
        </p:nvSpPr>
        <p:spPr>
          <a:xfrm>
            <a:off x="12698" y="1596527"/>
            <a:ext cx="9621292" cy="350179"/>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（１）各種申請等の簡素化・デジタル化</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正方形/長方形 2"/>
          <p:cNvSpPr/>
          <p:nvPr/>
        </p:nvSpPr>
        <p:spPr>
          <a:xfrm>
            <a:off x="215900" y="1116057"/>
            <a:ext cx="2832100" cy="35111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indent="-216000">
              <a:spcBef>
                <a:spcPts val="600"/>
              </a:spcBef>
            </a:pPr>
            <a:r>
              <a:rPr lang="ja-JP" altLang="en-US" sz="1600" dirty="0">
                <a:solidFill>
                  <a:schemeClr val="tx1"/>
                </a:solidFill>
                <a:latin typeface="メイリオ" panose="020B0604030504040204" pitchFamily="50" charset="-128"/>
                <a:ea typeface="メイリオ" panose="020B0604030504040204" pitchFamily="50" charset="-128"/>
              </a:rPr>
              <a:t>１　納税者の利便性の向上</a:t>
            </a:r>
            <a:endParaRPr lang="en-US" altLang="ja-JP" sz="1600" dirty="0">
              <a:solidFill>
                <a:schemeClr val="tx1"/>
              </a:solidFill>
              <a:latin typeface="メイリオ" panose="020B0604030504040204" pitchFamily="50" charset="-128"/>
              <a:ea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2788480875"/>
              </p:ext>
            </p:extLst>
          </p:nvPr>
        </p:nvGraphicFramePr>
        <p:xfrm>
          <a:off x="342896" y="2000216"/>
          <a:ext cx="9283704" cy="2148840"/>
        </p:xfrm>
        <a:graphic>
          <a:graphicData uri="http://schemas.openxmlformats.org/drawingml/2006/table">
            <a:tbl>
              <a:tblPr firstRow="1" bandRow="1">
                <a:tableStyleId>{5C22544A-7EE6-4342-B048-85BDC9FD1C3A}</a:tableStyleId>
              </a:tblPr>
              <a:tblGrid>
                <a:gridCol w="1077691">
                  <a:extLst>
                    <a:ext uri="{9D8B030D-6E8A-4147-A177-3AD203B41FA5}">
                      <a16:colId xmlns:a16="http://schemas.microsoft.com/office/drawing/2014/main" val="20000"/>
                    </a:ext>
                  </a:extLst>
                </a:gridCol>
                <a:gridCol w="8206013">
                  <a:extLst>
                    <a:ext uri="{9D8B030D-6E8A-4147-A177-3AD203B41FA5}">
                      <a16:colId xmlns:a16="http://schemas.microsoft.com/office/drawing/2014/main" val="20001"/>
                    </a:ext>
                  </a:extLst>
                </a:gridCol>
              </a:tblGrid>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現行制度</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500" b="0" dirty="0">
                          <a:solidFill>
                            <a:schemeClr val="tx1"/>
                          </a:solidFill>
                          <a:latin typeface="メイリオ" panose="020B0604030504040204" pitchFamily="50" charset="-128"/>
                          <a:ea typeface="メイリオ" panose="020B0604030504040204" pitchFamily="50" charset="-128"/>
                        </a:rPr>
                        <a:t>・課題</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各種申請等は書面でのやり取りを前提に手続や記載事項、様式が定められている。</a:t>
                      </a:r>
                      <a:r>
                        <a:rPr kumimoji="1" lang="en-US" altLang="ja-JP" sz="1200" b="0" dirty="0">
                          <a:solidFill>
                            <a:schemeClr val="tx1"/>
                          </a:solidFill>
                          <a:latin typeface="メイリオ" panose="020B0604030504040204" pitchFamily="50" charset="-128"/>
                          <a:ea typeface="メイリオ" panose="020B0604030504040204" pitchFamily="50" charset="-128"/>
                        </a:rPr>
                        <a:t>【</a:t>
                      </a:r>
                      <a:r>
                        <a:rPr kumimoji="1" lang="ja-JP" altLang="en-US" sz="1200" b="0" dirty="0">
                          <a:solidFill>
                            <a:schemeClr val="tx1"/>
                          </a:solidFill>
                          <a:latin typeface="メイリオ" panose="020B0604030504040204" pitchFamily="50" charset="-128"/>
                          <a:ea typeface="メイリオ" panose="020B0604030504040204" pitchFamily="50" charset="-128"/>
                        </a:rPr>
                        <a:t>法律</a:t>
                      </a:r>
                      <a:r>
                        <a:rPr kumimoji="1" lang="en-US" altLang="ja-JP" sz="1200" b="0" dirty="0">
                          <a:solidFill>
                            <a:schemeClr val="tx1"/>
                          </a:solidFill>
                          <a:latin typeface="メイリオ" panose="020B0604030504040204" pitchFamily="50" charset="-128"/>
                          <a:ea typeface="メイリオ" panose="020B0604030504040204" pitchFamily="50" charset="-128"/>
                        </a:rPr>
                        <a:t>】</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marL="285750" indent="-285750" algn="just">
                        <a:spcBef>
                          <a:spcPts val="300"/>
                        </a:spcBef>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申請等を電子（</a:t>
                      </a:r>
                      <a:r>
                        <a:rPr kumimoji="1" lang="en-US" altLang="ja-JP" sz="1500" b="0" dirty="0">
                          <a:solidFill>
                            <a:schemeClr val="tx1"/>
                          </a:solidFill>
                          <a:latin typeface="メイリオ" panose="020B0604030504040204" pitchFamily="50" charset="-128"/>
                          <a:ea typeface="メイリオ" panose="020B0604030504040204" pitchFamily="50" charset="-128"/>
                        </a:rPr>
                        <a:t>e-Tax</a:t>
                      </a:r>
                      <a:r>
                        <a:rPr kumimoji="1" lang="ja-JP" altLang="en-US" sz="1500" b="0" dirty="0">
                          <a:solidFill>
                            <a:schemeClr val="tx1"/>
                          </a:solidFill>
                          <a:latin typeface="メイリオ" panose="020B0604030504040204" pitchFamily="50" charset="-128"/>
                          <a:ea typeface="メイリオ" panose="020B0604030504040204" pitchFamily="50" charset="-128"/>
                        </a:rPr>
                        <a:t>）で行う際、原則として、電子署名</a:t>
                      </a:r>
                      <a:r>
                        <a:rPr kumimoji="1" lang="en-US" altLang="ja-JP" sz="1500" b="0" dirty="0">
                          <a:solidFill>
                            <a:schemeClr val="tx1"/>
                          </a:solidFill>
                          <a:latin typeface="メイリオ" panose="020B0604030504040204" pitchFamily="50" charset="-128"/>
                          <a:ea typeface="メイリオ" panose="020B0604030504040204" pitchFamily="50" charset="-128"/>
                        </a:rPr>
                        <a:t>+</a:t>
                      </a:r>
                      <a:r>
                        <a:rPr kumimoji="1" lang="ja-JP" altLang="en-US" sz="1500" b="0" dirty="0">
                          <a:solidFill>
                            <a:schemeClr val="tx1"/>
                          </a:solidFill>
                          <a:latin typeface="メイリオ" panose="020B0604030504040204" pitchFamily="50" charset="-128"/>
                          <a:ea typeface="メイリオ" panose="020B0604030504040204" pitchFamily="50" charset="-128"/>
                        </a:rPr>
                        <a:t>電子証明書が必要。</a:t>
                      </a:r>
                      <a:r>
                        <a:rPr kumimoji="1" lang="en-US" altLang="ja-JP" sz="1200" b="0" dirty="0">
                          <a:solidFill>
                            <a:schemeClr val="tx1"/>
                          </a:solidFill>
                          <a:latin typeface="メイリオ" panose="020B0604030504040204" pitchFamily="50" charset="-128"/>
                          <a:ea typeface="メイリオ" panose="020B0604030504040204" pitchFamily="50" charset="-128"/>
                        </a:rPr>
                        <a:t>【</a:t>
                      </a:r>
                      <a:r>
                        <a:rPr kumimoji="1" lang="ja-JP" altLang="en-US" sz="1200" b="0" dirty="0">
                          <a:solidFill>
                            <a:schemeClr val="tx1"/>
                          </a:solidFill>
                          <a:latin typeface="メイリオ" panose="020B0604030504040204" pitchFamily="50" charset="-128"/>
                          <a:ea typeface="メイリオ" panose="020B0604030504040204" pitchFamily="50" charset="-128"/>
                        </a:rPr>
                        <a:t>省令</a:t>
                      </a:r>
                      <a:r>
                        <a:rPr kumimoji="1" lang="en-US" altLang="ja-JP" sz="1200" b="0" dirty="0">
                          <a:solidFill>
                            <a:schemeClr val="tx1"/>
                          </a:solidFill>
                          <a:latin typeface="メイリオ" panose="020B0604030504040204" pitchFamily="50" charset="-128"/>
                          <a:ea typeface="メイリオ" panose="020B0604030504040204" pitchFamily="50" charset="-128"/>
                        </a:rPr>
                        <a:t>】</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marL="0" indent="0" algn="just">
                        <a:spcBef>
                          <a:spcPts val="300"/>
                        </a:spcBef>
                        <a:buFont typeface="Arial" panose="020B0604020202020204" pitchFamily="34" charset="0"/>
                        <a:buNone/>
                      </a:pPr>
                      <a:r>
                        <a:rPr kumimoji="1" lang="ja-JP" altLang="en-US" sz="1500" b="0" dirty="0">
                          <a:solidFill>
                            <a:schemeClr val="tx1"/>
                          </a:solidFill>
                          <a:latin typeface="メイリオ" panose="020B0604030504040204" pitchFamily="50" charset="-128"/>
                          <a:ea typeface="メイリオ" panose="020B0604030504040204" pitchFamily="50" charset="-128"/>
                        </a:rPr>
                        <a:t>　（ログイン時に加え、データの送信時にも別途マイナンバーカード等を読み取る必要。）</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改正意見</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デジタルを前提に申請・届出等を見直し。</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marL="0" indent="0" algn="just">
                        <a:spcBef>
                          <a:spcPts val="0"/>
                        </a:spcBef>
                        <a:buFont typeface="Arial" panose="020B0604020202020204" pitchFamily="34" charset="0"/>
                        <a:buNone/>
                      </a:pPr>
                      <a:r>
                        <a:rPr kumimoji="1" lang="ja-JP" altLang="en-US" sz="1500" b="0" dirty="0">
                          <a:solidFill>
                            <a:schemeClr val="tx1"/>
                          </a:solidFill>
                          <a:latin typeface="メイリオ" panose="020B0604030504040204" pitchFamily="50" charset="-128"/>
                          <a:ea typeface="メイリオ" panose="020B0604030504040204" pitchFamily="50" charset="-128"/>
                        </a:rPr>
                        <a:t>　　</a:t>
                      </a:r>
                      <a:r>
                        <a:rPr kumimoji="1" lang="ja-JP" altLang="en-US" sz="1400" b="0" dirty="0">
                          <a:solidFill>
                            <a:schemeClr val="tx1"/>
                          </a:solidFill>
                          <a:latin typeface="メイリオ" panose="020B0604030504040204" pitchFamily="50" charset="-128"/>
                          <a:ea typeface="メイリオ" panose="020B0604030504040204" pitchFamily="50" charset="-128"/>
                        </a:rPr>
                        <a:t>例：納税地の異動は、マイナンバーが記載された申告書や住基ネットで確認が可能。</a:t>
                      </a:r>
                      <a:endParaRPr kumimoji="1" lang="en-US" altLang="ja-JP" sz="1400" b="0" dirty="0">
                        <a:solidFill>
                          <a:schemeClr val="tx1"/>
                        </a:solidFill>
                        <a:latin typeface="メイリオ" panose="020B0604030504040204" pitchFamily="50" charset="-128"/>
                        <a:ea typeface="メイリオ" panose="020B0604030504040204" pitchFamily="50" charset="-128"/>
                      </a:endParaRPr>
                    </a:p>
                    <a:p>
                      <a:pPr marL="0" indent="0" algn="just">
                        <a:spcBef>
                          <a:spcPts val="0"/>
                        </a:spcBef>
                        <a:buFont typeface="Arial" panose="020B0604020202020204" pitchFamily="34" charset="0"/>
                        <a:buNone/>
                      </a:pPr>
                      <a:r>
                        <a:rPr kumimoji="1" lang="ja-JP" altLang="en-US" sz="1400" b="0" dirty="0">
                          <a:solidFill>
                            <a:schemeClr val="tx1"/>
                          </a:solidFill>
                          <a:latin typeface="メイリオ" panose="020B0604030504040204" pitchFamily="50" charset="-128"/>
                          <a:ea typeface="メイリオ" panose="020B0604030504040204" pitchFamily="50" charset="-128"/>
                        </a:rPr>
                        <a:t>　　　　→「納税地の異動届出」は必要性が乏しい。</a:t>
                      </a:r>
                      <a:endParaRPr kumimoji="1" lang="en-US" altLang="ja-JP" sz="1400" b="0" dirty="0">
                        <a:solidFill>
                          <a:schemeClr val="tx1"/>
                        </a:solidFill>
                        <a:latin typeface="メイリオ" panose="020B0604030504040204" pitchFamily="50" charset="-128"/>
                        <a:ea typeface="メイリオ" panose="020B0604030504040204" pitchFamily="50" charset="-128"/>
                      </a:endParaRPr>
                    </a:p>
                    <a:p>
                      <a:pPr marL="285750" indent="-285750" algn="just">
                        <a:spcBef>
                          <a:spcPts val="600"/>
                        </a:spcBef>
                        <a:buFont typeface="Arial" panose="020B0604020202020204" pitchFamily="34" charset="0"/>
                        <a:buChar char="•"/>
                      </a:pPr>
                      <a:r>
                        <a:rPr kumimoji="1" lang="en-US" altLang="ja-JP" sz="1500" b="0" dirty="0">
                          <a:solidFill>
                            <a:schemeClr val="tx1"/>
                          </a:solidFill>
                          <a:latin typeface="メイリオ" panose="020B0604030504040204" pitchFamily="50" charset="-128"/>
                          <a:ea typeface="メイリオ" panose="020B0604030504040204" pitchFamily="50" charset="-128"/>
                        </a:rPr>
                        <a:t>e-Tax</a:t>
                      </a:r>
                      <a:r>
                        <a:rPr kumimoji="1" lang="ja-JP" altLang="en-US" sz="1500" b="0" dirty="0">
                          <a:solidFill>
                            <a:schemeClr val="tx1"/>
                          </a:solidFill>
                          <a:latin typeface="メイリオ" panose="020B0604030504040204" pitchFamily="50" charset="-128"/>
                          <a:ea typeface="メイリオ" panose="020B0604030504040204" pitchFamily="50" charset="-128"/>
                        </a:rPr>
                        <a:t>では、納税者が自己の情報（青色／白色等）を確認できるページを提供する予定。同ページを利用して申請等を行う場合等には、電子署名</a:t>
                      </a:r>
                      <a:r>
                        <a:rPr kumimoji="1" lang="en-US" altLang="ja-JP" sz="1500" b="0" dirty="0">
                          <a:solidFill>
                            <a:schemeClr val="tx1"/>
                          </a:solidFill>
                          <a:latin typeface="メイリオ" panose="020B0604030504040204" pitchFamily="50" charset="-128"/>
                          <a:ea typeface="メイリオ" panose="020B0604030504040204" pitchFamily="50" charset="-128"/>
                        </a:rPr>
                        <a:t>+</a:t>
                      </a:r>
                      <a:r>
                        <a:rPr kumimoji="1" lang="ja-JP" altLang="en-US" sz="1500" b="0" dirty="0">
                          <a:solidFill>
                            <a:schemeClr val="tx1"/>
                          </a:solidFill>
                          <a:latin typeface="メイリオ" panose="020B0604030504040204" pitchFamily="50" charset="-128"/>
                          <a:ea typeface="メイリオ" panose="020B0604030504040204" pitchFamily="50" charset="-128"/>
                        </a:rPr>
                        <a:t>電子証明書を不要とする。</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21" name="タイトル 1"/>
          <p:cNvSpPr txBox="1">
            <a:spLocks/>
          </p:cNvSpPr>
          <p:nvPr/>
        </p:nvSpPr>
        <p:spPr>
          <a:xfrm>
            <a:off x="12698" y="4423638"/>
            <a:ext cx="9621292" cy="350179"/>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（２）年末調整時に電子的に提出できる証明書等の拡大</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22" name="表 21"/>
          <p:cNvGraphicFramePr>
            <a:graphicFrameLocks noGrp="1"/>
          </p:cNvGraphicFramePr>
          <p:nvPr>
            <p:extLst>
              <p:ext uri="{D42A27DB-BD31-4B8C-83A1-F6EECF244321}">
                <p14:modId xmlns:p14="http://schemas.microsoft.com/office/powerpoint/2010/main" val="825014441"/>
              </p:ext>
            </p:extLst>
          </p:nvPr>
        </p:nvGraphicFramePr>
        <p:xfrm>
          <a:off x="342896" y="4827327"/>
          <a:ext cx="9283704" cy="1097280"/>
        </p:xfrm>
        <a:graphic>
          <a:graphicData uri="http://schemas.openxmlformats.org/drawingml/2006/table">
            <a:tbl>
              <a:tblPr firstRow="1" bandRow="1">
                <a:tableStyleId>{5C22544A-7EE6-4342-B048-85BDC9FD1C3A}</a:tableStyleId>
              </a:tblPr>
              <a:tblGrid>
                <a:gridCol w="1077691">
                  <a:extLst>
                    <a:ext uri="{9D8B030D-6E8A-4147-A177-3AD203B41FA5}">
                      <a16:colId xmlns:a16="http://schemas.microsoft.com/office/drawing/2014/main" val="20000"/>
                    </a:ext>
                  </a:extLst>
                </a:gridCol>
                <a:gridCol w="8206013">
                  <a:extLst>
                    <a:ext uri="{9D8B030D-6E8A-4147-A177-3AD203B41FA5}">
                      <a16:colId xmlns:a16="http://schemas.microsoft.com/office/drawing/2014/main" val="20001"/>
                    </a:ext>
                  </a:extLst>
                </a:gridCol>
              </a:tblGrid>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現行制度</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500" b="0" dirty="0">
                          <a:solidFill>
                            <a:schemeClr val="tx1"/>
                          </a:solidFill>
                          <a:latin typeface="メイリオ" panose="020B0604030504040204" pitchFamily="50" charset="-128"/>
                          <a:ea typeface="メイリオ" panose="020B0604030504040204" pitchFamily="50" charset="-128"/>
                        </a:rPr>
                        <a:t>・課題</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年末調整の際、証明書類は従業員から雇用主に対し紙で提出することが原則。例外として、生命保険料控除証明書等はデータによる提出が可。</a:t>
                      </a:r>
                      <a:r>
                        <a:rPr kumimoji="1" lang="en-US" altLang="ja-JP" sz="1200" b="0" dirty="0">
                          <a:solidFill>
                            <a:schemeClr val="tx1"/>
                          </a:solidFill>
                          <a:latin typeface="メイリオ" panose="020B0604030504040204" pitchFamily="50" charset="-128"/>
                          <a:ea typeface="メイリオ" panose="020B0604030504040204" pitchFamily="50" charset="-128"/>
                        </a:rPr>
                        <a:t>【</a:t>
                      </a:r>
                      <a:r>
                        <a:rPr kumimoji="1" lang="ja-JP" altLang="en-US" sz="1200" b="0" dirty="0">
                          <a:solidFill>
                            <a:schemeClr val="tx1"/>
                          </a:solidFill>
                          <a:latin typeface="メイリオ" panose="020B0604030504040204" pitchFamily="50" charset="-128"/>
                          <a:ea typeface="メイリオ" panose="020B0604030504040204" pitchFamily="50" charset="-128"/>
                        </a:rPr>
                        <a:t>法律</a:t>
                      </a:r>
                      <a:r>
                        <a:rPr kumimoji="1" lang="en-US" altLang="ja-JP" sz="1200" b="0" dirty="0">
                          <a:solidFill>
                            <a:schemeClr val="tx1"/>
                          </a:solidFill>
                          <a:latin typeface="メイリオ" panose="020B0604030504040204" pitchFamily="50" charset="-128"/>
                          <a:ea typeface="メイリオ" panose="020B0604030504040204" pitchFamily="50" charset="-128"/>
                        </a:rPr>
                        <a:t>】</a:t>
                      </a:r>
                      <a:endParaRPr kumimoji="1" lang="en-US" altLang="ja-JP" sz="1500" b="0" dirty="0">
                        <a:solidFill>
                          <a:schemeClr val="tx1"/>
                        </a:solidFill>
                        <a:latin typeface="メイリオ" panose="020B0604030504040204" pitchFamily="50" charset="-128"/>
                        <a:ea typeface="メイリオ"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改正意見</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マイナポータル経由のデータ提供が予定されている社会保険料控除（国民年金保険料）や小規模企業共済等掛金控除の証明書についても、年末調整時のデータ提出を可能とする。　</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87729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677150" y="6492875"/>
            <a:ext cx="2228850" cy="365125"/>
          </a:xfrm>
        </p:spPr>
        <p:txBody>
          <a:bodyPr/>
          <a:lstStyle/>
          <a:p>
            <a:fld id="{4ADA020A-745D-4843-8C59-8019B1341D5F}" type="slidenum">
              <a:rPr kumimoji="1" lang="ja-JP" altLang="en-US" smtClean="0"/>
              <a:t>3</a:t>
            </a:fld>
            <a:endParaRPr kumimoji="1" lang="ja-JP" altLang="en-US"/>
          </a:p>
        </p:txBody>
      </p:sp>
      <p:sp>
        <p:nvSpPr>
          <p:cNvPr id="15" name="タイトル 1"/>
          <p:cNvSpPr txBox="1">
            <a:spLocks/>
          </p:cNvSpPr>
          <p:nvPr/>
        </p:nvSpPr>
        <p:spPr>
          <a:xfrm>
            <a:off x="12698" y="877452"/>
            <a:ext cx="9621292" cy="350179"/>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（１）記帳水準の向上等に資する施策の導入</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正方形/長方形 2"/>
          <p:cNvSpPr/>
          <p:nvPr/>
        </p:nvSpPr>
        <p:spPr>
          <a:xfrm>
            <a:off x="215900" y="406384"/>
            <a:ext cx="3136900" cy="35111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indent="-216000">
              <a:spcBef>
                <a:spcPts val="600"/>
              </a:spcBef>
            </a:pPr>
            <a:r>
              <a:rPr lang="ja-JP" altLang="en-US" sz="1600" dirty="0">
                <a:solidFill>
                  <a:schemeClr val="tx1"/>
                </a:solidFill>
                <a:latin typeface="メイリオ" panose="020B0604030504040204" pitchFamily="50" charset="-128"/>
                <a:ea typeface="メイリオ" panose="020B0604030504040204" pitchFamily="50" charset="-128"/>
              </a:rPr>
              <a:t>２　適正・公平な課税・徴収</a:t>
            </a:r>
            <a:endParaRPr lang="en-US" altLang="ja-JP" sz="1600" dirty="0">
              <a:solidFill>
                <a:schemeClr val="tx1"/>
              </a:solidFill>
              <a:latin typeface="メイリオ" panose="020B0604030504040204" pitchFamily="50" charset="-128"/>
              <a:ea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1728099650"/>
              </p:ext>
            </p:extLst>
          </p:nvPr>
        </p:nvGraphicFramePr>
        <p:xfrm>
          <a:off x="342896" y="1281141"/>
          <a:ext cx="9283704" cy="1363980"/>
        </p:xfrm>
        <a:graphic>
          <a:graphicData uri="http://schemas.openxmlformats.org/drawingml/2006/table">
            <a:tbl>
              <a:tblPr firstRow="1" bandRow="1">
                <a:tableStyleId>{5C22544A-7EE6-4342-B048-85BDC9FD1C3A}</a:tableStyleId>
              </a:tblPr>
              <a:tblGrid>
                <a:gridCol w="1077691">
                  <a:extLst>
                    <a:ext uri="{9D8B030D-6E8A-4147-A177-3AD203B41FA5}">
                      <a16:colId xmlns:a16="http://schemas.microsoft.com/office/drawing/2014/main" val="20000"/>
                    </a:ext>
                  </a:extLst>
                </a:gridCol>
                <a:gridCol w="8206013">
                  <a:extLst>
                    <a:ext uri="{9D8B030D-6E8A-4147-A177-3AD203B41FA5}">
                      <a16:colId xmlns:a16="http://schemas.microsoft.com/office/drawing/2014/main" val="20001"/>
                    </a:ext>
                  </a:extLst>
                </a:gridCol>
              </a:tblGrid>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現行制度</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500" b="0" dirty="0">
                          <a:solidFill>
                            <a:schemeClr val="tx1"/>
                          </a:solidFill>
                          <a:latin typeface="メイリオ" panose="020B0604030504040204" pitchFamily="50" charset="-128"/>
                          <a:ea typeface="メイリオ" panose="020B0604030504040204" pitchFamily="50" charset="-128"/>
                        </a:rPr>
                        <a:t>・課題</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帳簿書類の保存については、所得税法や法人税法により義務付けられているが、その保存がないだけで経費が否認できるわけではない。</a:t>
                      </a:r>
                      <a:r>
                        <a:rPr kumimoji="1" lang="en-US" altLang="ja-JP" sz="1200" b="0" dirty="0">
                          <a:solidFill>
                            <a:schemeClr val="tx1"/>
                          </a:solidFill>
                          <a:latin typeface="メイリオ" panose="020B0604030504040204" pitchFamily="50" charset="-128"/>
                          <a:ea typeface="メイリオ" panose="020B0604030504040204" pitchFamily="50" charset="-128"/>
                        </a:rPr>
                        <a:t>【</a:t>
                      </a:r>
                      <a:r>
                        <a:rPr kumimoji="1" lang="ja-JP" altLang="en-US" sz="1200" b="0" dirty="0">
                          <a:solidFill>
                            <a:schemeClr val="tx1"/>
                          </a:solidFill>
                          <a:latin typeface="メイリオ" panose="020B0604030504040204" pitchFamily="50" charset="-128"/>
                          <a:ea typeface="メイリオ" panose="020B0604030504040204" pitchFamily="50" charset="-128"/>
                        </a:rPr>
                        <a:t>法律</a:t>
                      </a:r>
                      <a:r>
                        <a:rPr kumimoji="1" lang="en-US" altLang="ja-JP" sz="1200" b="0" dirty="0">
                          <a:solidFill>
                            <a:schemeClr val="tx1"/>
                          </a:solidFill>
                          <a:latin typeface="メイリオ" panose="020B0604030504040204" pitchFamily="50" charset="-128"/>
                          <a:ea typeface="メイリオ" panose="020B0604030504040204" pitchFamily="50" charset="-128"/>
                        </a:rPr>
                        <a:t>】</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marL="285750" indent="-285750" algn="just">
                        <a:spcBef>
                          <a:spcPts val="300"/>
                        </a:spcBef>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中には、売上除外が把握された後、同額の簿外経費の存在を主張する調査対象者もいる。</a:t>
                      </a:r>
                      <a:endParaRPr kumimoji="1" lang="en-US" altLang="ja-JP" sz="1500" b="0" dirty="0">
                        <a:solidFill>
                          <a:schemeClr val="tx1"/>
                        </a:solidFill>
                        <a:latin typeface="メイリオ" panose="020B0604030504040204" pitchFamily="50" charset="-128"/>
                        <a:ea typeface="メイリオ"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改正意見</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簿外経費については、調査時に証拠書類の提示がない場合等には、損金（必要経費）に算入できないこととする。</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1" name="タイトル 1"/>
          <p:cNvSpPr txBox="1">
            <a:spLocks/>
          </p:cNvSpPr>
          <p:nvPr/>
        </p:nvSpPr>
        <p:spPr>
          <a:xfrm>
            <a:off x="12698" y="2759974"/>
            <a:ext cx="9621292" cy="350179"/>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（２）無申告加算税の税率の見直し</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4030832383"/>
              </p:ext>
            </p:extLst>
          </p:nvPr>
        </p:nvGraphicFramePr>
        <p:xfrm>
          <a:off x="342896" y="3163406"/>
          <a:ext cx="9283704" cy="1097280"/>
        </p:xfrm>
        <a:graphic>
          <a:graphicData uri="http://schemas.openxmlformats.org/drawingml/2006/table">
            <a:tbl>
              <a:tblPr firstRow="1" bandRow="1">
                <a:tableStyleId>{5C22544A-7EE6-4342-B048-85BDC9FD1C3A}</a:tableStyleId>
              </a:tblPr>
              <a:tblGrid>
                <a:gridCol w="1077691">
                  <a:extLst>
                    <a:ext uri="{9D8B030D-6E8A-4147-A177-3AD203B41FA5}">
                      <a16:colId xmlns:a16="http://schemas.microsoft.com/office/drawing/2014/main" val="20000"/>
                    </a:ext>
                  </a:extLst>
                </a:gridCol>
                <a:gridCol w="8206013">
                  <a:extLst>
                    <a:ext uri="{9D8B030D-6E8A-4147-A177-3AD203B41FA5}">
                      <a16:colId xmlns:a16="http://schemas.microsoft.com/office/drawing/2014/main" val="20001"/>
                    </a:ext>
                  </a:extLst>
                </a:gridCol>
              </a:tblGrid>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現行制度</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500" b="0" dirty="0">
                          <a:solidFill>
                            <a:schemeClr val="tx1"/>
                          </a:solidFill>
                          <a:latin typeface="メイリオ" panose="020B0604030504040204" pitchFamily="50" charset="-128"/>
                          <a:ea typeface="メイリオ" panose="020B0604030504040204" pitchFamily="50" charset="-128"/>
                        </a:rPr>
                        <a:t>・課題</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無申告加算税の税率は</a:t>
                      </a:r>
                      <a:r>
                        <a:rPr kumimoji="1" lang="en-US" altLang="ja-JP" sz="1500" b="0" dirty="0">
                          <a:solidFill>
                            <a:schemeClr val="tx1"/>
                          </a:solidFill>
                          <a:latin typeface="メイリオ" panose="020B0604030504040204" pitchFamily="50" charset="-128"/>
                          <a:ea typeface="メイリオ" panose="020B0604030504040204" pitchFamily="50" charset="-128"/>
                        </a:rPr>
                        <a:t>15</a:t>
                      </a:r>
                      <a:r>
                        <a:rPr kumimoji="1" lang="ja-JP" altLang="en-US" sz="1500" b="0" dirty="0">
                          <a:solidFill>
                            <a:schemeClr val="tx1"/>
                          </a:solidFill>
                          <a:latin typeface="メイリオ" panose="020B0604030504040204" pitchFamily="50" charset="-128"/>
                          <a:ea typeface="メイリオ" panose="020B0604030504040204" pitchFamily="50" charset="-128"/>
                        </a:rPr>
                        <a:t>％。意図的な無申告であっても、仮装又は隠蔽の事実がない限り、重加算税（無申告の場合</a:t>
                      </a:r>
                      <a:r>
                        <a:rPr kumimoji="1" lang="en-US" altLang="ja-JP" sz="1500" b="0" dirty="0">
                          <a:solidFill>
                            <a:schemeClr val="tx1"/>
                          </a:solidFill>
                          <a:latin typeface="メイリオ" panose="020B0604030504040204" pitchFamily="50" charset="-128"/>
                          <a:ea typeface="メイリオ" panose="020B0604030504040204" pitchFamily="50" charset="-128"/>
                        </a:rPr>
                        <a:t>40</a:t>
                      </a:r>
                      <a:r>
                        <a:rPr kumimoji="1" lang="ja-JP" altLang="en-US" sz="1500" b="0" dirty="0">
                          <a:solidFill>
                            <a:schemeClr val="tx1"/>
                          </a:solidFill>
                          <a:latin typeface="メイリオ" panose="020B0604030504040204" pitchFamily="50" charset="-128"/>
                          <a:ea typeface="メイリオ" panose="020B0604030504040204" pitchFamily="50" charset="-128"/>
                        </a:rPr>
                        <a:t>％）の対象とはならない。</a:t>
                      </a:r>
                      <a:r>
                        <a:rPr kumimoji="1" lang="en-US" altLang="ja-JP" sz="1200" b="0" dirty="0">
                          <a:solidFill>
                            <a:schemeClr val="tx1"/>
                          </a:solidFill>
                          <a:latin typeface="メイリオ" panose="020B0604030504040204" pitchFamily="50" charset="-128"/>
                          <a:ea typeface="メイリオ" panose="020B0604030504040204" pitchFamily="50" charset="-128"/>
                        </a:rPr>
                        <a:t>【</a:t>
                      </a:r>
                      <a:r>
                        <a:rPr kumimoji="1" lang="ja-JP" altLang="en-US" sz="1200" b="0" dirty="0">
                          <a:solidFill>
                            <a:schemeClr val="tx1"/>
                          </a:solidFill>
                          <a:latin typeface="メイリオ" panose="020B0604030504040204" pitchFamily="50" charset="-128"/>
                          <a:ea typeface="メイリオ" panose="020B0604030504040204" pitchFamily="50" charset="-128"/>
                        </a:rPr>
                        <a:t>法律</a:t>
                      </a:r>
                      <a:r>
                        <a:rPr kumimoji="1" lang="en-US" altLang="ja-JP" sz="1200" b="0" dirty="0">
                          <a:solidFill>
                            <a:schemeClr val="tx1"/>
                          </a:solidFill>
                          <a:latin typeface="メイリオ" panose="020B0604030504040204" pitchFamily="50" charset="-128"/>
                          <a:ea typeface="メイリオ" panose="020B0604030504040204" pitchFamily="50" charset="-128"/>
                        </a:rPr>
                        <a:t>】</a:t>
                      </a:r>
                      <a:endParaRPr kumimoji="1" lang="en-US" altLang="ja-JP" sz="1500" b="0" dirty="0">
                        <a:solidFill>
                          <a:schemeClr val="tx1"/>
                        </a:solidFill>
                        <a:latin typeface="メイリオ" panose="020B0604030504040204" pitchFamily="50" charset="-128"/>
                        <a:ea typeface="メイリオ"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改正意見</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過去３年にわたり連年無申告の事業者など一定の要件を満たす納税者については、無申告加算税の税率を</a:t>
                      </a:r>
                      <a:r>
                        <a:rPr kumimoji="1" lang="en-US" altLang="ja-JP" sz="1500" b="0" dirty="0">
                          <a:solidFill>
                            <a:schemeClr val="tx1"/>
                          </a:solidFill>
                          <a:latin typeface="メイリオ" panose="020B0604030504040204" pitchFamily="50" charset="-128"/>
                          <a:ea typeface="メイリオ" panose="020B0604030504040204" pitchFamily="50" charset="-128"/>
                        </a:rPr>
                        <a:t>30</a:t>
                      </a:r>
                      <a:r>
                        <a:rPr kumimoji="1" lang="ja-JP" altLang="en-US" sz="1500" b="0" dirty="0">
                          <a:solidFill>
                            <a:schemeClr val="tx1"/>
                          </a:solidFill>
                          <a:latin typeface="メイリオ" panose="020B0604030504040204" pitchFamily="50" charset="-128"/>
                          <a:ea typeface="メイリオ" panose="020B0604030504040204" pitchFamily="50" charset="-128"/>
                        </a:rPr>
                        <a:t>％とする。</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3" name="タイトル 1"/>
          <p:cNvSpPr txBox="1">
            <a:spLocks/>
          </p:cNvSpPr>
          <p:nvPr/>
        </p:nvSpPr>
        <p:spPr>
          <a:xfrm>
            <a:off x="12698" y="4862453"/>
            <a:ext cx="9621292" cy="350179"/>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（３）財産債務調書の提出義務者の見直し</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3552610576"/>
              </p:ext>
            </p:extLst>
          </p:nvPr>
        </p:nvGraphicFramePr>
        <p:xfrm>
          <a:off x="342896" y="5266142"/>
          <a:ext cx="9283704" cy="1452880"/>
        </p:xfrm>
        <a:graphic>
          <a:graphicData uri="http://schemas.openxmlformats.org/drawingml/2006/table">
            <a:tbl>
              <a:tblPr firstRow="1" bandRow="1">
                <a:tableStyleId>{5C22544A-7EE6-4342-B048-85BDC9FD1C3A}</a:tableStyleId>
              </a:tblPr>
              <a:tblGrid>
                <a:gridCol w="1077691">
                  <a:extLst>
                    <a:ext uri="{9D8B030D-6E8A-4147-A177-3AD203B41FA5}">
                      <a16:colId xmlns:a16="http://schemas.microsoft.com/office/drawing/2014/main" val="20000"/>
                    </a:ext>
                  </a:extLst>
                </a:gridCol>
                <a:gridCol w="8206013">
                  <a:extLst>
                    <a:ext uri="{9D8B030D-6E8A-4147-A177-3AD203B41FA5}">
                      <a16:colId xmlns:a16="http://schemas.microsoft.com/office/drawing/2014/main" val="20001"/>
                    </a:ext>
                  </a:extLst>
                </a:gridCol>
              </a:tblGrid>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現行制度</a:t>
                      </a:r>
                      <a:endParaRPr kumimoji="1" lang="en-US" altLang="ja-JP" sz="1500" b="0" dirty="0">
                        <a:solidFill>
                          <a:schemeClr val="tx1"/>
                        </a:solidFill>
                        <a:latin typeface="メイリオ" panose="020B0604030504040204" pitchFamily="50" charset="-128"/>
                        <a:ea typeface="メイリオ" panose="020B0604030504040204" pitchFamily="50" charset="-128"/>
                      </a:endParaRPr>
                    </a:p>
                    <a:p>
                      <a:pPr algn="ctr"/>
                      <a:r>
                        <a:rPr kumimoji="1" lang="ja-JP" altLang="en-US" sz="1500" b="0" dirty="0">
                          <a:solidFill>
                            <a:schemeClr val="tx1"/>
                          </a:solidFill>
                          <a:latin typeface="メイリオ" panose="020B0604030504040204" pitchFamily="50" charset="-128"/>
                          <a:ea typeface="メイリオ" panose="020B0604030504040204" pitchFamily="50" charset="-128"/>
                        </a:rPr>
                        <a:t>・課題</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①所得</a:t>
                      </a:r>
                      <a:r>
                        <a:rPr kumimoji="1" lang="en-US" altLang="ja-JP" sz="1500" b="0" dirty="0">
                          <a:solidFill>
                            <a:schemeClr val="tx1"/>
                          </a:solidFill>
                          <a:latin typeface="メイリオ" panose="020B0604030504040204" pitchFamily="50" charset="-128"/>
                          <a:ea typeface="メイリオ" panose="020B0604030504040204" pitchFamily="50" charset="-128"/>
                        </a:rPr>
                        <a:t>2,000</a:t>
                      </a:r>
                      <a:r>
                        <a:rPr kumimoji="1" lang="ja-JP" altLang="en-US" sz="1500" b="0" dirty="0">
                          <a:solidFill>
                            <a:schemeClr val="tx1"/>
                          </a:solidFill>
                          <a:latin typeface="メイリオ" panose="020B0604030504040204" pitchFamily="50" charset="-128"/>
                          <a:ea typeface="メイリオ" panose="020B0604030504040204" pitchFamily="50" charset="-128"/>
                        </a:rPr>
                        <a:t>万円超、かつ、②財産が原則３億円超の個人は、財産債務調書（年末時点の財産・債務の内容及び価額を記載した調書）を提出する必要。</a:t>
                      </a:r>
                      <a:r>
                        <a:rPr kumimoji="1" lang="en-US" altLang="ja-JP" sz="1200" b="0" dirty="0">
                          <a:solidFill>
                            <a:schemeClr val="tx1"/>
                          </a:solidFill>
                          <a:latin typeface="メイリオ" panose="020B0604030504040204" pitchFamily="50" charset="-128"/>
                          <a:ea typeface="メイリオ" panose="020B0604030504040204" pitchFamily="50" charset="-128"/>
                        </a:rPr>
                        <a:t>【</a:t>
                      </a:r>
                      <a:r>
                        <a:rPr kumimoji="1" lang="ja-JP" altLang="en-US" sz="1200" b="0" dirty="0">
                          <a:solidFill>
                            <a:schemeClr val="tx1"/>
                          </a:solidFill>
                          <a:latin typeface="メイリオ" panose="020B0604030504040204" pitchFamily="50" charset="-128"/>
                          <a:ea typeface="メイリオ" panose="020B0604030504040204" pitchFamily="50" charset="-128"/>
                        </a:rPr>
                        <a:t>法律</a:t>
                      </a:r>
                      <a:r>
                        <a:rPr kumimoji="1" lang="en-US" altLang="ja-JP" sz="1200" b="0" dirty="0">
                          <a:solidFill>
                            <a:schemeClr val="tx1"/>
                          </a:solidFill>
                          <a:latin typeface="メイリオ" panose="020B0604030504040204" pitchFamily="50" charset="-128"/>
                          <a:ea typeface="メイリオ" panose="020B0604030504040204" pitchFamily="50" charset="-128"/>
                        </a:rPr>
                        <a:t>】</a:t>
                      </a:r>
                    </a:p>
                    <a:p>
                      <a:pPr marL="285750" indent="-285750" algn="just">
                        <a:spcBef>
                          <a:spcPts val="600"/>
                        </a:spcBef>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多額の財産を有していても、所得基準（①）を満たさなければ調書は提出されず、必要な実態把握や分析を行うことが困難。</a:t>
                      </a:r>
                      <a:endParaRPr kumimoji="1" lang="en-US" altLang="ja-JP" sz="1500" b="0" dirty="0">
                        <a:solidFill>
                          <a:schemeClr val="tx1"/>
                        </a:solidFill>
                        <a:latin typeface="メイリオ" panose="020B0604030504040204" pitchFamily="50" charset="-128"/>
                        <a:ea typeface="メイリオ"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ctr"/>
                      <a:r>
                        <a:rPr kumimoji="1" lang="ja-JP" altLang="en-US" sz="1500" b="0" dirty="0">
                          <a:solidFill>
                            <a:schemeClr val="tx1"/>
                          </a:solidFill>
                          <a:latin typeface="メイリオ" panose="020B0604030504040204" pitchFamily="50" charset="-128"/>
                          <a:ea typeface="メイリオ" panose="020B0604030504040204" pitchFamily="50" charset="-128"/>
                        </a:rPr>
                        <a:t>改正意見</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285750" indent="-285750" algn="just">
                        <a:buFont typeface="Arial" panose="020B0604020202020204" pitchFamily="34" charset="0"/>
                        <a:buChar char="•"/>
                      </a:pPr>
                      <a:r>
                        <a:rPr kumimoji="1" lang="ja-JP" altLang="en-US" sz="1500" b="0" dirty="0">
                          <a:solidFill>
                            <a:schemeClr val="tx1"/>
                          </a:solidFill>
                          <a:latin typeface="メイリオ" panose="020B0604030504040204" pitchFamily="50" charset="-128"/>
                          <a:ea typeface="メイリオ" panose="020B0604030504040204" pitchFamily="50" charset="-128"/>
                        </a:rPr>
                        <a:t>財産債務調書の提出義務に係る所得要件（①）を廃止する。</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0" name="タイトル 1"/>
          <p:cNvSpPr txBox="1">
            <a:spLocks/>
          </p:cNvSpPr>
          <p:nvPr/>
        </p:nvSpPr>
        <p:spPr>
          <a:xfrm>
            <a:off x="215900" y="4276501"/>
            <a:ext cx="9448804" cy="570136"/>
          </a:xfrm>
          <a:prstGeom prst="rect">
            <a:avLst/>
          </a:prstGeom>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432000" indent="-432000">
              <a:spcBef>
                <a:spcPct val="200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（注）（１）及び（２）の具体的な要件等については、記帳水準の向上に関する政府税制調査会の議論等を踏まえ、主税局とともに今後検討する予定。</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595881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677150" y="6492875"/>
            <a:ext cx="2228850" cy="365125"/>
          </a:xfrm>
        </p:spPr>
        <p:txBody>
          <a:bodyPr/>
          <a:lstStyle/>
          <a:p>
            <a:fld id="{4ADA020A-745D-4843-8C59-8019B1341D5F}" type="slidenum">
              <a:rPr kumimoji="1" lang="ja-JP" altLang="en-US" smtClean="0"/>
              <a:t>4</a:t>
            </a:fld>
            <a:endParaRPr kumimoji="1" lang="ja-JP" altLang="en-US"/>
          </a:p>
        </p:txBody>
      </p:sp>
      <p:sp>
        <p:nvSpPr>
          <p:cNvPr id="15" name="タイトル 1"/>
          <p:cNvSpPr txBox="1">
            <a:spLocks/>
          </p:cNvSpPr>
          <p:nvPr/>
        </p:nvSpPr>
        <p:spPr>
          <a:xfrm>
            <a:off x="0" y="712950"/>
            <a:ext cx="9728202" cy="1304371"/>
          </a:xfrm>
          <a:prstGeom prst="rect">
            <a:avLst/>
          </a:prstGeom>
          <a:noFill/>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（税理士法改正関連）</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税理士法の質問検査権の対象範囲の拡大 　・  税理士法における反面調査及び官公署への協力要請規定の創設</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懲戒逃れをする税理士への対応の強化 　・ 税理士法違反行為の除斥期間の創設</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税理士法第</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43</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条</a:t>
            </a:r>
            <a:r>
              <a:rPr lang="ja-JP" altLang="en-US" sz="1400" dirty="0">
                <a:solidFill>
                  <a:schemeClr val="tx1"/>
                </a:solidFill>
                <a:latin typeface="メイリオ" panose="020B0604030504040204" pitchFamily="50" charset="-128"/>
                <a:ea typeface="メイリオ" panose="020B0604030504040204" pitchFamily="50" charset="-128"/>
              </a:rPr>
              <a:t>に規定する業務の停止の要件の明確化 　・ 税理士法の番号法対応</a:t>
            </a:r>
            <a:endParaRPr lang="en-US" altLang="ja-JP" sz="1400" dirty="0">
              <a:solidFill>
                <a:schemeClr val="tx1"/>
              </a:solidFill>
              <a:latin typeface="メイリオ" panose="020B0604030504040204" pitchFamily="50" charset="-128"/>
              <a:ea typeface="メイリオ" panose="020B0604030504040204" pitchFamily="50" charset="-128"/>
            </a:endParaRPr>
          </a:p>
          <a:p>
            <a:pPr marL="360000">
              <a:spcBef>
                <a:spcPts val="300"/>
              </a:spcBef>
            </a:pPr>
            <a:r>
              <a:rPr lang="ja-JP" altLang="en-US" sz="1400" dirty="0">
                <a:solidFill>
                  <a:schemeClr val="tx1"/>
                </a:solidFill>
                <a:latin typeface="メイリオ" panose="020B0604030504040204" pitchFamily="50" charset="-128"/>
                <a:ea typeface="メイリオ" panose="020B0604030504040204" pitchFamily="50" charset="-128"/>
              </a:rPr>
              <a:t>・ 税理士試験の受験者から提出される受験申込書兼写真票に添付する写真の規格の見直し</a:t>
            </a:r>
            <a:endParaRPr lang="en-US" altLang="ja-JP" sz="1400" dirty="0">
              <a:solidFill>
                <a:schemeClr val="tx1"/>
              </a:solidFill>
              <a:latin typeface="メイリオ" panose="020B0604030504040204" pitchFamily="50" charset="-128"/>
              <a:ea typeface="メイリオ" panose="020B0604030504040204" pitchFamily="50" charset="-128"/>
            </a:endParaRPr>
          </a:p>
          <a:p>
            <a:pPr marL="360000">
              <a:spcBef>
                <a:spcPts val="300"/>
              </a:spcBef>
            </a:pPr>
            <a:endParaRPr lang="en-US" altLang="ja-JP" sz="1400" dirty="0">
              <a:solidFill>
                <a:schemeClr val="tx1"/>
              </a:solidFill>
              <a:latin typeface="メイリオ" panose="020B0604030504040204" pitchFamily="50" charset="-128"/>
              <a:ea typeface="メイリオ" panose="020B0604030504040204" pitchFamily="50" charset="-128"/>
            </a:endParaRPr>
          </a:p>
          <a:p>
            <a:pPr marL="360000">
              <a:spcBef>
                <a:spcPts val="300"/>
              </a:spcBef>
            </a:pP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正方形/長方形 2"/>
          <p:cNvSpPr/>
          <p:nvPr/>
        </p:nvSpPr>
        <p:spPr>
          <a:xfrm>
            <a:off x="177800" y="296081"/>
            <a:ext cx="6921500" cy="351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indent="-216000">
              <a:spcBef>
                <a:spcPts val="600"/>
              </a:spcBef>
            </a:pPr>
            <a:r>
              <a:rPr lang="ja-JP" altLang="en-US" sz="1600" dirty="0">
                <a:solidFill>
                  <a:schemeClr val="tx1"/>
                </a:solidFill>
                <a:latin typeface="メイリオ" panose="020B0604030504040204" pitchFamily="50" charset="-128"/>
                <a:ea typeface="メイリオ" panose="020B0604030504040204" pitchFamily="50" charset="-128"/>
              </a:rPr>
              <a:t>（参考）前掲以外の検討項目</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9" name="タイトル 1"/>
          <p:cNvSpPr txBox="1">
            <a:spLocks/>
          </p:cNvSpPr>
          <p:nvPr/>
        </p:nvSpPr>
        <p:spPr>
          <a:xfrm>
            <a:off x="0" y="2045631"/>
            <a:ext cx="9906000" cy="1359811"/>
          </a:xfrm>
          <a:prstGeom prst="rect">
            <a:avLst/>
          </a:prstGeom>
          <a:noFill/>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（納税者の利便性の向上関連）</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特定納税専用手続の廃止　　・ 公的年金等の源泉徴収の見直し等</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法定調書の磁気テープによる提出規定の廃止　　・ 相続税</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e-Tax</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における添付書類の提出方法の拡充</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予定納税及び中間申告分に係る納税の猶予期間の見直し</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電子公売における入札書に封をすることに相当する措置の創設</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公売手続において税務署長が媒介者として適格請求書を交付する場合の要件の見直し</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0" name="タイトル 1"/>
          <p:cNvSpPr txBox="1">
            <a:spLocks/>
          </p:cNvSpPr>
          <p:nvPr/>
        </p:nvSpPr>
        <p:spPr>
          <a:xfrm>
            <a:off x="0" y="3646755"/>
            <a:ext cx="9906000" cy="3751142"/>
          </a:xfrm>
          <a:prstGeom prst="rect">
            <a:avLst/>
          </a:prstGeom>
          <a:noFill/>
          <a:ln>
            <a:noFill/>
          </a:ln>
          <a:effectLst/>
        </p:spPr>
        <p:style>
          <a:lnRef idx="2">
            <a:schemeClr val="accent1"/>
          </a:lnRef>
          <a:fillRef idx="1">
            <a:schemeClr val="lt1"/>
          </a:fillRef>
          <a:effectRef idx="0">
            <a:schemeClr val="accent1"/>
          </a:effectRef>
          <a:fontRef idx="minor">
            <a:schemeClr val="dk1"/>
          </a:fontRef>
        </p:style>
        <p:txBody>
          <a:bodyPr vert="horz" lIns="158855" tIns="79427" rIns="158855" bIns="79427" rtlCol="0">
            <a:noAutofit/>
          </a:bodyPr>
          <a:lstStyle/>
          <a:p>
            <a:pPr marL="595688" indent="-595688">
              <a:spcBef>
                <a:spcPct val="20000"/>
              </a:spcBef>
            </a:pPr>
            <a:r>
              <a:rPr lang="ja-JP" altLang="en-US" sz="1500" dirty="0">
                <a:latin typeface="メイリオ" panose="020B0604030504040204" pitchFamily="50" charset="-128"/>
                <a:ea typeface="メイリオ" panose="020B0604030504040204" pitchFamily="50" charset="-128"/>
                <a:cs typeface="Meiryo UI" panose="020B0604030504040204" pitchFamily="50" charset="-128"/>
              </a:rPr>
              <a:t>（適正・公平な課税・徴収関連）</a:t>
            </a:r>
            <a:endParaRPr lang="en-US" altLang="ja-JP" sz="15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相互協議に係る納税の猶予の適用対象の拡大　　・ 相互協議の合意による源泉所得税の還付の根拠規定の見直し</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暗号資産交換業者を通じて行った暗号資産の交換等取引に係る調書提出の義務化</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国外財産調書等が提出期限内に提出されたものとみなす規定の修正　　 ・ 還付加算金の計算期間の見直し</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相続税法第</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58</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条通知のオンライン化に伴う改正　 ・ 信託に関する受益者別（委託者別）調書の記載要領の改正</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公益法人等に係る課税所得の範囲拡大　　・ 減価償却資産の特別な損金算入規定等の見直し　</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偽りその他不正の行為に係る更正期間の明確化　　・ </a:t>
            </a:r>
            <a:r>
              <a:rPr lang="ja-JP" altLang="ja-JP" sz="1400" dirty="0">
                <a:latin typeface="メイリオ" panose="020B0604030504040204" pitchFamily="50" charset="-128"/>
                <a:ea typeface="メイリオ" panose="020B0604030504040204" pitchFamily="50" charset="-128"/>
              </a:rPr>
              <a:t>滞納処分免脱罪の適用対象の見直し</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滞納者が国外に有する財産に係る引渡命令の創設　　・ 徴収共助に係る徴収権の時効に関する規定の改正</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外国子会社合算税制の適正化（租税負担割合の計算方法・外国法人税の範囲）</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有価証券の譲渡損益の計上時期の明確化　　・ 控除対象外国法人税の額から除かれるものの範囲の見直し　</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恒久的施設を有しない外国法人に対する過大支払利子税制等の見直し　</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L="360000">
              <a:spcBef>
                <a:spcPts val="300"/>
              </a:spcBef>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国内不動産を取得した外国法人に対する届出書等の提出義務化　　</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 name="テキスト ボックス 3"/>
          <p:cNvSpPr txBox="1"/>
          <p:nvPr/>
        </p:nvSpPr>
        <p:spPr>
          <a:xfrm>
            <a:off x="8470900" y="6492875"/>
            <a:ext cx="1168400" cy="276999"/>
          </a:xfrm>
          <a:prstGeom prst="rect">
            <a:avLst/>
          </a:prstGeom>
          <a:noFill/>
        </p:spPr>
        <p:txBody>
          <a:bodyPr wrap="square" rtlCol="0">
            <a:spAutoFit/>
          </a:bodyPr>
          <a:lstStyle/>
          <a:p>
            <a:pPr algn="r"/>
            <a:r>
              <a:rPr kumimoji="1" lang="ja-JP" altLang="en-US" sz="1200" dirty="0">
                <a:latin typeface="メイリオ" panose="020B0604030504040204" pitchFamily="50" charset="-128"/>
                <a:ea typeface="メイリオ" panose="020B0604030504040204" pitchFamily="50" charset="-128"/>
              </a:rPr>
              <a:t>（以上）</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566884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19219</TotalTime>
  <Words>1543</Words>
  <Application>Microsoft Office PowerPoint</Application>
  <PresentationFormat>A4 210 x 297 mm</PresentationFormat>
  <Paragraphs>94</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国税庁</dc:creator>
  <cp:lastModifiedBy>企画課企画係</cp:lastModifiedBy>
  <cp:revision>1702</cp:revision>
  <cp:lastPrinted>2021-08-25T05:15:51Z</cp:lastPrinted>
  <dcterms:created xsi:type="dcterms:W3CDTF">2020-08-12T08:12:15Z</dcterms:created>
  <dcterms:modified xsi:type="dcterms:W3CDTF">2025-04-30T08:24:58Z</dcterms:modified>
</cp:coreProperties>
</file>