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6" r:id="rId2"/>
    <p:sldId id="267" r:id="rId3"/>
    <p:sldId id="263" r:id="rId4"/>
    <p:sldId id="269" r:id="rId5"/>
    <p:sldId id="276" r:id="rId6"/>
    <p:sldId id="275" r:id="rId7"/>
    <p:sldId id="274" r:id="rId8"/>
    <p:sldId id="278" r:id="rId9"/>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5F768C4-B726-41CB-A33E-D1B52D2D947B}" type="datetimeFigureOut">
              <a:rPr kumimoji="1" lang="ja-JP" altLang="en-US" smtClean="0"/>
              <a:t>2025/4/30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A997C53-A713-46FF-A489-1D1B43CEAB1B}" type="slidenum">
              <a:rPr kumimoji="1" lang="ja-JP" altLang="en-US" smtClean="0"/>
              <a:t>‹#›</a:t>
            </a:fld>
            <a:endParaRPr kumimoji="1" lang="ja-JP" altLang="en-US"/>
          </a:p>
        </p:txBody>
      </p:sp>
    </p:spTree>
    <p:extLst>
      <p:ext uri="{BB962C8B-B14F-4D97-AF65-F5344CB8AC3E}">
        <p14:creationId xmlns:p14="http://schemas.microsoft.com/office/powerpoint/2010/main" val="40373464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A997C53-A713-46FF-A489-1D1B43CEAB1B}" type="slidenum">
              <a:rPr kumimoji="1" lang="ja-JP" altLang="en-US" smtClean="0"/>
              <a:t>1</a:t>
            </a:fld>
            <a:endParaRPr kumimoji="1" lang="ja-JP" altLang="en-US"/>
          </a:p>
        </p:txBody>
      </p:sp>
    </p:spTree>
    <p:extLst>
      <p:ext uri="{BB962C8B-B14F-4D97-AF65-F5344CB8AC3E}">
        <p14:creationId xmlns:p14="http://schemas.microsoft.com/office/powerpoint/2010/main" val="1493750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A997C53-A713-46FF-A489-1D1B43CEAB1B}" type="slidenum">
              <a:rPr kumimoji="1" lang="ja-JP" altLang="en-US" smtClean="0"/>
              <a:t>2</a:t>
            </a:fld>
            <a:endParaRPr kumimoji="1" lang="ja-JP" altLang="en-US"/>
          </a:p>
        </p:txBody>
      </p:sp>
    </p:spTree>
    <p:extLst>
      <p:ext uri="{BB962C8B-B14F-4D97-AF65-F5344CB8AC3E}">
        <p14:creationId xmlns:p14="http://schemas.microsoft.com/office/powerpoint/2010/main" val="2576073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A997C53-A713-46FF-A489-1D1B43CEAB1B}" type="slidenum">
              <a:rPr kumimoji="1" lang="ja-JP" altLang="en-US" smtClean="0"/>
              <a:t>3</a:t>
            </a:fld>
            <a:endParaRPr kumimoji="1" lang="ja-JP" altLang="en-US"/>
          </a:p>
        </p:txBody>
      </p:sp>
    </p:spTree>
    <p:extLst>
      <p:ext uri="{BB962C8B-B14F-4D97-AF65-F5344CB8AC3E}">
        <p14:creationId xmlns:p14="http://schemas.microsoft.com/office/powerpoint/2010/main" val="1225968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FB8A5F6-667D-4FC4-AD9E-506D2B8DD39A}"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4262687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CA8BED-7AF8-4621-A87A-F8AA93C69A78}"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347039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B9DAB4-D838-47C0-BCB2-3476544E2EAF}"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9342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9AA16D-BF62-4779-8FBC-DD8A93F6A4F4}"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1593462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92673F-2EA0-4022-8AA7-45EB635DB0CB}" type="datetime1">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2455998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860AD89-E62D-4E51-8D32-FA8157695E5F}"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949441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432745C-E82E-40E4-8FF9-C8B1E433F6C3}" type="datetime1">
              <a:rPr kumimoji="1" lang="ja-JP" altLang="en-US" smtClean="0"/>
              <a:t>2025/4/30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4069762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851B4C2-471B-4B3D-ABCC-692F5F0560A9}" type="datetime1">
              <a:rPr kumimoji="1" lang="ja-JP" altLang="en-US" smtClean="0"/>
              <a:t>2025/4/30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1714658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A2BF1-563C-4117-AFFF-50869FF39EF1}" type="datetime1">
              <a:rPr kumimoji="1" lang="ja-JP" altLang="en-US" smtClean="0"/>
              <a:t>2025/4/30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2181287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4E655A-AB15-4E30-A7BA-0D350B189474}"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302867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BF895C7-23D2-4BDA-B861-8A25A584CFF1}" type="datetime1">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4189803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312FFB-46A1-4C63-924B-CA1863DD8C6A}" type="datetime1">
              <a:rPr kumimoji="1" lang="ja-JP" altLang="en-US" smtClean="0"/>
              <a:t>2025/4/30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41773-FFB5-411B-8113-986AC2FE4B01}" type="slidenum">
              <a:rPr kumimoji="1" lang="ja-JP" altLang="en-US" smtClean="0"/>
              <a:t>‹#›</a:t>
            </a:fld>
            <a:endParaRPr kumimoji="1" lang="ja-JP" altLang="en-US"/>
          </a:p>
        </p:txBody>
      </p:sp>
    </p:spTree>
    <p:extLst>
      <p:ext uri="{BB962C8B-B14F-4D97-AF65-F5344CB8AC3E}">
        <p14:creationId xmlns:p14="http://schemas.microsoft.com/office/powerpoint/2010/main" val="1685061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53269" y="3040112"/>
            <a:ext cx="6399462" cy="777776"/>
          </a:xfrm>
        </p:spPr>
        <p:txBody>
          <a:bodyPr anchor="ctr">
            <a:normAutofit/>
          </a:bodyPr>
          <a:lstStyle/>
          <a:p>
            <a:pPr algn="dist"/>
            <a:r>
              <a:rPr lang="ja-JP" altLang="en-US" sz="2800" dirty="0">
                <a:latin typeface="HG丸ｺﾞｼｯｸM-PRO" panose="020F0600000000000000" pitchFamily="50" charset="-128"/>
                <a:ea typeface="HG丸ｺﾞｼｯｸM-PRO" panose="020F0600000000000000" pitchFamily="50" charset="-128"/>
              </a:rPr>
              <a:t>税制改正に係る基本的考え方（案）</a:t>
            </a:r>
          </a:p>
        </p:txBody>
      </p:sp>
      <p:sp>
        <p:nvSpPr>
          <p:cNvPr id="4" name="正方形/長方形 1"/>
          <p:cNvSpPr>
            <a:spLocks noChangeArrowheads="1"/>
          </p:cNvSpPr>
          <p:nvPr/>
        </p:nvSpPr>
        <p:spPr bwMode="auto">
          <a:xfrm>
            <a:off x="8318500" y="286142"/>
            <a:ext cx="1346200" cy="43775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a:ln>
                  <a:noFill/>
                </a:ln>
                <a:solidFill>
                  <a:srgbClr val="000000"/>
                </a:solidFill>
                <a:effectLst/>
                <a:latin typeface="ＭＳ ゴシック" panose="020B0609070205080204" pitchFamily="49" charset="-128"/>
                <a:ea typeface="ＭＳ ゴシック" panose="020B0609070205080204" pitchFamily="49" charset="-128"/>
              </a:rPr>
              <a:t>別添３</a:t>
            </a:r>
            <a:r>
              <a:rPr kumimoji="0" lang="en-US" altLang="ja-JP" sz="1200" b="0" i="0" u="none" strike="noStrike" cap="none" normalizeH="0" baseline="0">
                <a:ln>
                  <a:noFill/>
                </a:ln>
                <a:solidFill>
                  <a:srgbClr val="000000"/>
                </a:solidFill>
                <a:effectLst/>
                <a:latin typeface="ＭＳ ゴシック" panose="020B0609070205080204" pitchFamily="49" charset="-128"/>
                <a:ea typeface="ＭＳ ゴシック" panose="020B0609070205080204" pitchFamily="49" charset="-128"/>
              </a:rPr>
              <a:t>【</a:t>
            </a:r>
            <a:r>
              <a:rPr kumimoji="0"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rPr>
              <a:t>別紙</a:t>
            </a:r>
            <a:r>
              <a:rPr kumimoji="0" lang="en-US" altLang="ja-JP" sz="1200" dirty="0">
                <a:solidFill>
                  <a:srgbClr val="000000"/>
                </a:solidFill>
                <a:latin typeface="ＭＳ ゴシック" panose="020B0609070205080204" pitchFamily="49" charset="-128"/>
                <a:ea typeface="ＭＳ ゴシック" panose="020B0609070205080204" pitchFamily="49" charset="-128"/>
              </a:rPr>
              <a:t>】</a:t>
            </a:r>
            <a:r>
              <a:rPr kumimoji="0"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92199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5"/>
          <p:cNvSpPr txBox="1">
            <a:spLocks/>
          </p:cNvSpPr>
          <p:nvPr/>
        </p:nvSpPr>
        <p:spPr>
          <a:xfrm>
            <a:off x="5539525" y="4890506"/>
            <a:ext cx="2211135" cy="4479235"/>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endParaRPr lang="ja-JP" altLang="en-US" sz="1400" dirty="0">
              <a:latin typeface="ＭＳ ゴシック" panose="020B0609070205080204" pitchFamily="49" charset="-128"/>
              <a:ea typeface="ＭＳ ゴシック" panose="020B0609070205080204" pitchFamily="49" charset="-128"/>
            </a:endParaRPr>
          </a:p>
        </p:txBody>
      </p:sp>
      <p:sp>
        <p:nvSpPr>
          <p:cNvPr id="12" name="タイトル 5"/>
          <p:cNvSpPr txBox="1">
            <a:spLocks/>
          </p:cNvSpPr>
          <p:nvPr/>
        </p:nvSpPr>
        <p:spPr>
          <a:xfrm>
            <a:off x="7750660" y="4893975"/>
            <a:ext cx="2211135" cy="4479235"/>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endParaRPr lang="ja-JP" altLang="en-US" sz="1400" dirty="0">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427935" y="545994"/>
            <a:ext cx="9109764" cy="659193"/>
          </a:xfrm>
          <a:prstGeom prst="roundRect">
            <a:avLst>
              <a:gd name="adj" fmla="val 33118"/>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ja-JP" altLang="en-US" sz="1400" dirty="0">
                <a:latin typeface="HG丸ｺﾞｼｯｸM-PRO" panose="020F0600000000000000" pitchFamily="50" charset="-128"/>
                <a:ea typeface="HG丸ｺﾞｼｯｸM-PRO" panose="020F0600000000000000" pitchFamily="50" charset="-128"/>
              </a:rPr>
              <a:t>１　国税庁の使命</a:t>
            </a:r>
            <a:endParaRPr lang="en-US" altLang="ja-JP" sz="1400" dirty="0">
              <a:latin typeface="HG丸ｺﾞｼｯｸM-PRO" panose="020F0600000000000000" pitchFamily="50" charset="-128"/>
              <a:ea typeface="HG丸ｺﾞｼｯｸM-PRO" panose="020F0600000000000000" pitchFamily="50" charset="-128"/>
            </a:endParaRPr>
          </a:p>
          <a:p>
            <a:pPr algn="ctr">
              <a:lnSpc>
                <a:spcPct val="150000"/>
              </a:lnSpc>
            </a:pPr>
            <a:r>
              <a:rPr lang="ja-JP" altLang="en-US" sz="1400" dirty="0">
                <a:solidFill>
                  <a:schemeClr val="tx1"/>
                </a:solidFill>
                <a:latin typeface="HG丸ｺﾞｼｯｸM-PRO" panose="020F0600000000000000" pitchFamily="50" charset="-128"/>
                <a:ea typeface="HG丸ｺﾞｼｯｸM-PRO" panose="020F0600000000000000" pitchFamily="50" charset="-128"/>
              </a:rPr>
              <a:t>納税者</a:t>
            </a:r>
            <a:r>
              <a:rPr lang="ja-JP" altLang="en-US" sz="1400" dirty="0">
                <a:latin typeface="HG丸ｺﾞｼｯｸM-PRO" panose="020F0600000000000000" pitchFamily="50" charset="-128"/>
                <a:ea typeface="HG丸ｺﾞｼｯｸM-PRO" panose="020F0600000000000000" pitchFamily="50" charset="-128"/>
              </a:rPr>
              <a:t>の自発的な納税義務の履行を適正かつ円滑に実現する。</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20" name="角丸四角形 19"/>
          <p:cNvSpPr/>
          <p:nvPr/>
        </p:nvSpPr>
        <p:spPr>
          <a:xfrm>
            <a:off x="427934" y="1518061"/>
            <a:ext cx="9109765" cy="5055018"/>
          </a:xfrm>
          <a:prstGeom prst="roundRect">
            <a:avLst>
              <a:gd name="adj" fmla="val 3861"/>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tIns="0" bIns="0" rtlCol="0" anchor="t"/>
          <a:lstStyle/>
          <a:p>
            <a:pPr algn="ctr">
              <a:lnSpc>
                <a:spcPts val="1500"/>
              </a:lnSpc>
            </a:pPr>
            <a:r>
              <a:rPr lang="ja-JP" altLang="en-US" sz="1400" dirty="0">
                <a:latin typeface="HG丸ｺﾞｼｯｸM-PRO" panose="020F0600000000000000" pitchFamily="50" charset="-128"/>
                <a:ea typeface="HG丸ｺﾞｼｯｸM-PRO" panose="020F0600000000000000" pitchFamily="50" charset="-128"/>
              </a:rPr>
              <a:t>２　変わらず大切な基本</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2" name="タイトル 5"/>
          <p:cNvSpPr txBox="1">
            <a:spLocks/>
          </p:cNvSpPr>
          <p:nvPr/>
        </p:nvSpPr>
        <p:spPr>
          <a:xfrm>
            <a:off x="396890" y="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丸ｺﾞｼｯｸM-PRO" panose="020F0600000000000000" pitchFamily="50" charset="-128"/>
                <a:ea typeface="HG丸ｺﾞｼｯｸM-PRO" panose="020F0600000000000000" pitchFamily="50" charset="-128"/>
              </a:rPr>
              <a:t>税制改正に係る基本的な考え方①</a:t>
            </a:r>
          </a:p>
        </p:txBody>
      </p:sp>
      <p:sp>
        <p:nvSpPr>
          <p:cNvPr id="24" name="テキスト ボックス 23"/>
          <p:cNvSpPr txBox="1"/>
          <p:nvPr/>
        </p:nvSpPr>
        <p:spPr>
          <a:xfrm>
            <a:off x="646264" y="1941831"/>
            <a:ext cx="3846362" cy="307777"/>
          </a:xfrm>
          <a:prstGeom prst="rect">
            <a:avLst/>
          </a:prstGeom>
          <a:solidFill>
            <a:schemeClr val="bg1"/>
          </a:solid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税務行政の考え方</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25" name="テキスト ボックス 24"/>
          <p:cNvSpPr txBox="1"/>
          <p:nvPr/>
        </p:nvSpPr>
        <p:spPr>
          <a:xfrm>
            <a:off x="4821649" y="1945739"/>
            <a:ext cx="4553160" cy="307777"/>
          </a:xfrm>
          <a:prstGeom prst="rect">
            <a:avLst/>
          </a:prstGeom>
          <a:solidFill>
            <a:schemeClr val="bg1"/>
          </a:solid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制度の考え方</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17" name="正方形/長方形 16"/>
          <p:cNvSpPr/>
          <p:nvPr/>
        </p:nvSpPr>
        <p:spPr>
          <a:xfrm>
            <a:off x="646263" y="2315079"/>
            <a:ext cx="3846362" cy="4133269"/>
          </a:xfrm>
          <a:prstGeom prst="rect">
            <a:avLst/>
          </a:prstGeom>
          <a:solidFill>
            <a:schemeClr val="bg1"/>
          </a:solidFill>
        </p:spPr>
        <p:txBody>
          <a:bodyPr wrap="square">
            <a:noAutofit/>
          </a:bodyPr>
          <a:lstStyle/>
          <a:p>
            <a:pPr>
              <a:spcBef>
                <a:spcPts val="600"/>
              </a:spcBef>
            </a:pPr>
            <a:r>
              <a:rPr lang="ja-JP" altLang="en-US" sz="1400" dirty="0">
                <a:latin typeface="HG丸ｺﾞｼｯｸM-PRO" panose="020F0600000000000000" pitchFamily="50" charset="-128"/>
                <a:ea typeface="HG丸ｺﾞｼｯｸM-PRO" panose="020F0600000000000000" pitchFamily="50" charset="-128"/>
              </a:rPr>
              <a:t>○　税務行政及び税制に対する</a:t>
            </a:r>
            <a:r>
              <a:rPr lang="ja-JP" altLang="en-US" sz="1400" u="sng" dirty="0">
                <a:latin typeface="HG丸ｺﾞｼｯｸM-PRO" panose="020F0600000000000000" pitchFamily="50" charset="-128"/>
                <a:ea typeface="HG丸ｺﾞｼｯｸM-PRO" panose="020F0600000000000000" pitchFamily="50" charset="-128"/>
              </a:rPr>
              <a:t>納税者の信頼</a:t>
            </a:r>
            <a:endParaRPr lang="en-US" altLang="ja-JP" sz="1400" u="sng"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400" dirty="0">
                <a:latin typeface="HG丸ｺﾞｼｯｸM-PRO" panose="020F0600000000000000" pitchFamily="50" charset="-128"/>
                <a:ea typeface="HG丸ｺﾞｼｯｸM-PRO" panose="020F0600000000000000" pitchFamily="50" charset="-128"/>
              </a:rPr>
              <a:t>　</a:t>
            </a:r>
            <a:r>
              <a:rPr lang="ja-JP" altLang="en-US" sz="1400" u="sng" dirty="0">
                <a:latin typeface="HG丸ｺﾞｼｯｸM-PRO" panose="020F0600000000000000" pitchFamily="50" charset="-128"/>
                <a:ea typeface="HG丸ｺﾞｼｯｸM-PRO" panose="020F0600000000000000" pitchFamily="50" charset="-128"/>
              </a:rPr>
              <a:t>確保</a:t>
            </a:r>
            <a:r>
              <a:rPr lang="ja-JP" altLang="en-US" sz="1400" dirty="0">
                <a:latin typeface="HG丸ｺﾞｼｯｸM-PRO" panose="020F0600000000000000" pitchFamily="50" charset="-128"/>
                <a:ea typeface="HG丸ｺﾞｼｯｸM-PRO" panose="020F0600000000000000" pitchFamily="50" charset="-128"/>
              </a:rPr>
              <a:t>が重要</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そのため、</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①　納税者に対して利便性の高い</a:t>
            </a:r>
            <a:r>
              <a:rPr lang="ja-JP" altLang="en-US" sz="1400" u="sng" dirty="0">
                <a:latin typeface="HG丸ｺﾞｼｯｸM-PRO" panose="020F0600000000000000" pitchFamily="50" charset="-128"/>
                <a:ea typeface="HG丸ｺﾞｼｯｸM-PRO" panose="020F0600000000000000" pitchFamily="50" charset="-128"/>
              </a:rPr>
              <a:t>申告・納</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ja-JP" altLang="en-US" sz="1400" u="sng" dirty="0">
                <a:latin typeface="HG丸ｺﾞｼｯｸM-PRO" panose="020F0600000000000000" pitchFamily="50" charset="-128"/>
                <a:ea typeface="HG丸ｺﾞｼｯｸM-PRO" panose="020F0600000000000000" pitchFamily="50" charset="-128"/>
              </a:rPr>
              <a:t>税ツール</a:t>
            </a:r>
            <a:r>
              <a:rPr lang="ja-JP" altLang="en-US" sz="1400" dirty="0">
                <a:latin typeface="HG丸ｺﾞｼｯｸM-PRO" panose="020F0600000000000000" pitchFamily="50" charset="-128"/>
                <a:ea typeface="HG丸ｺﾞｼｯｸM-PRO" panose="020F0600000000000000" pitchFamily="50" charset="-128"/>
              </a:rPr>
              <a:t>を提供</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②　悪質な行為や租税回避行為を</a:t>
            </a:r>
            <a:r>
              <a:rPr lang="ja-JP" altLang="en-US" sz="1400" u="sng" dirty="0">
                <a:latin typeface="HG丸ｺﾞｼｯｸM-PRO" panose="020F0600000000000000" pitchFamily="50" charset="-128"/>
                <a:ea typeface="HG丸ｺﾞｼｯｸM-PRO" panose="020F0600000000000000" pitchFamily="50" charset="-128"/>
              </a:rPr>
              <a:t>的確に</a:t>
            </a:r>
            <a:endParaRPr lang="en-US" altLang="ja-JP" sz="1400" u="sng"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ja-JP" altLang="en-US" sz="1400" u="sng" dirty="0">
                <a:latin typeface="HG丸ｺﾞｼｯｸM-PRO" panose="020F0600000000000000" pitchFamily="50" charset="-128"/>
                <a:ea typeface="HG丸ｺﾞｼｯｸM-PRO" panose="020F0600000000000000" pitchFamily="50" charset="-128"/>
              </a:rPr>
              <a:t>把握・厳正に対処（けん制効果も期待）</a:t>
            </a:r>
            <a:endParaRPr lang="en-US" altLang="ja-JP" sz="1400" u="sng" dirty="0">
              <a:latin typeface="HG丸ｺﾞｼｯｸM-PRO" panose="020F0600000000000000" pitchFamily="50" charset="-128"/>
              <a:ea typeface="HG丸ｺﾞｼｯｸM-PRO" panose="020F0600000000000000" pitchFamily="50" charset="-128"/>
            </a:endParaRPr>
          </a:p>
          <a:p>
            <a:endParaRPr lang="en-US" altLang="ja-JP" sz="1400" u="sng"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また、税務署等の事務を効率化すること</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で、悪質な納税者等の重点的にリソースを</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投入すべき分野に適切に対応</a:t>
            </a:r>
          </a:p>
        </p:txBody>
      </p:sp>
      <p:sp>
        <p:nvSpPr>
          <p:cNvPr id="19" name="正方形/長方形 18"/>
          <p:cNvSpPr/>
          <p:nvPr/>
        </p:nvSpPr>
        <p:spPr>
          <a:xfrm>
            <a:off x="4821649" y="2315079"/>
            <a:ext cx="4553160" cy="4133269"/>
          </a:xfrm>
          <a:prstGeom prst="rect">
            <a:avLst/>
          </a:prstGeom>
          <a:solidFill>
            <a:schemeClr val="bg1"/>
          </a:solidFill>
        </p:spPr>
        <p:txBody>
          <a:bodyPr wrap="square">
            <a:noAutofit/>
          </a:bodyPr>
          <a:lstStyle/>
          <a:p>
            <a:r>
              <a:rPr lang="ja-JP" altLang="en-US" sz="1400" dirty="0">
                <a:latin typeface="HG丸ｺﾞｼｯｸM-PRO" panose="020F0600000000000000" pitchFamily="50" charset="-128"/>
                <a:ea typeface="HG丸ｺﾞｼｯｸM-PRO" panose="020F0600000000000000" pitchFamily="50" charset="-128"/>
              </a:rPr>
              <a:t>○　例えば、書面前提の手続規定の改正等のように</a:t>
            </a:r>
            <a:endParaRPr lang="en-US" altLang="ja-JP" sz="1400" dirty="0">
              <a:latin typeface="HG丸ｺﾞｼｯｸM-PRO" panose="020F0600000000000000" pitchFamily="50" charset="-128"/>
              <a:ea typeface="HG丸ｺﾞｼｯｸM-PRO" panose="020F0600000000000000" pitchFamily="50" charset="-128"/>
            </a:endParaRPr>
          </a:p>
          <a:p>
            <a:r>
              <a:rPr lang="en-US" altLang="ja-JP" sz="1400" dirty="0">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利便性の高い申告・納税ツールの提供を可能とする </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不正行為や租税回避行為に利用される制度の穴</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をふさぐ</a:t>
            </a:r>
            <a:endParaRPr lang="en-US" altLang="ja-JP" sz="1050" dirty="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例えば、一定の場合の損益通算や損失の制限等の仕組みがある。</a:t>
            </a:r>
            <a:endParaRPr lang="en-US" altLang="ja-JP" sz="1050" dirty="0">
              <a:latin typeface="HG丸ｺﾞｼｯｸM-PRO" panose="020F0600000000000000" pitchFamily="50" charset="-128"/>
              <a:ea typeface="HG丸ｺﾞｼｯｸM-PRO" panose="020F0600000000000000" pitchFamily="50" charset="-128"/>
            </a:endParaRPr>
          </a:p>
          <a:p>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効果的な情報の収集や調査を可能とする</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現状、例えば以下のような仕組みがある。</a:t>
            </a:r>
            <a:endParaRPr lang="ja-JP" altLang="en-US" sz="1400" dirty="0">
              <a:latin typeface="HG丸ｺﾞｼｯｸM-PRO" panose="020F0600000000000000" pitchFamily="50" charset="-128"/>
              <a:ea typeface="HG丸ｺﾞｼｯｸM-PRO" panose="020F0600000000000000" pitchFamily="50" charset="-128"/>
            </a:endParaRPr>
          </a:p>
        </p:txBody>
      </p:sp>
      <p:sp>
        <p:nvSpPr>
          <p:cNvPr id="23" name="下矢印 22"/>
          <p:cNvSpPr/>
          <p:nvPr/>
        </p:nvSpPr>
        <p:spPr>
          <a:xfrm rot="16200000">
            <a:off x="4078760" y="3753968"/>
            <a:ext cx="1156761" cy="329025"/>
          </a:xfrm>
          <a:prstGeom prst="downArrow">
            <a:avLst>
              <a:gd name="adj1" fmla="val 40550"/>
              <a:gd name="adj2" fmla="val 50000"/>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6" name="正方形/長方形 15"/>
          <p:cNvSpPr/>
          <p:nvPr/>
        </p:nvSpPr>
        <p:spPr>
          <a:xfrm>
            <a:off x="0" y="362527"/>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13"/>
          <p:cNvGraphicFramePr>
            <a:graphicFrameLocks noGrp="1"/>
          </p:cNvGraphicFramePr>
          <p:nvPr>
            <p:extLst>
              <p:ext uri="{D42A27DB-BD31-4B8C-83A1-F6EECF244321}">
                <p14:modId xmlns:p14="http://schemas.microsoft.com/office/powerpoint/2010/main" val="1823558703"/>
              </p:ext>
            </p:extLst>
          </p:nvPr>
        </p:nvGraphicFramePr>
        <p:xfrm>
          <a:off x="5117438" y="4252375"/>
          <a:ext cx="3895724" cy="2046562"/>
        </p:xfrm>
        <a:graphic>
          <a:graphicData uri="http://schemas.openxmlformats.org/drawingml/2006/table">
            <a:tbl>
              <a:tblPr firstRow="1" bandRow="1">
                <a:tableStyleId>{5940675A-B579-460E-94D1-54222C63F5DA}</a:tableStyleId>
              </a:tblPr>
              <a:tblGrid>
                <a:gridCol w="1762125">
                  <a:extLst>
                    <a:ext uri="{9D8B030D-6E8A-4147-A177-3AD203B41FA5}">
                      <a16:colId xmlns:a16="http://schemas.microsoft.com/office/drawing/2014/main" val="20000"/>
                    </a:ext>
                  </a:extLst>
                </a:gridCol>
                <a:gridCol w="2133599">
                  <a:extLst>
                    <a:ext uri="{9D8B030D-6E8A-4147-A177-3AD203B41FA5}">
                      <a16:colId xmlns:a16="http://schemas.microsoft.com/office/drawing/2014/main" val="20001"/>
                    </a:ext>
                  </a:extLst>
                </a:gridCol>
              </a:tblGrid>
              <a:tr h="370840">
                <a:tc>
                  <a:txBody>
                    <a:bodyPr/>
                    <a:lstStyle/>
                    <a:p>
                      <a:r>
                        <a:rPr lang="ja-JP" altLang="en-US" sz="1050" dirty="0">
                          <a:solidFill>
                            <a:schemeClr val="tx1"/>
                          </a:solidFill>
                          <a:latin typeface="HG丸ｺﾞｼｯｸM-PRO" panose="020F0600000000000000" pitchFamily="50" charset="-128"/>
                          <a:ea typeface="HG丸ｺﾞｼｯｸM-PRO" panose="020F0600000000000000" pitchFamily="50" charset="-128"/>
                        </a:rPr>
                        <a:t>納税者からの情報提出</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納税者による資料の保存</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・申告（添付書類含む）</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・帳簿書類等の記録・保存義務</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・青色申告制度</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r>
                        <a:rPr lang="ja-JP" altLang="en-US" sz="1050" dirty="0">
                          <a:solidFill>
                            <a:schemeClr val="tx1"/>
                          </a:solidFill>
                          <a:latin typeface="HG丸ｺﾞｼｯｸM-PRO" panose="020F0600000000000000" pitchFamily="50" charset="-128"/>
                          <a:ea typeface="HG丸ｺﾞｼｯｸM-PRO" panose="020F0600000000000000" pitchFamily="50" charset="-128"/>
                        </a:rPr>
                        <a:t>第三者からの情報収集</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・法定調書</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・事業者等への情報照会</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・外国の税務当局との情報交換</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9925">
                <a:tc>
                  <a:txBody>
                    <a:bodyPr/>
                    <a:lstStyle/>
                    <a:p>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税務調査</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050" dirty="0">
                          <a:solidFill>
                            <a:schemeClr val="tx1"/>
                          </a:solidFill>
                          <a:latin typeface="HG丸ｺﾞｼｯｸM-PRO" panose="020F0600000000000000" pitchFamily="50" charset="-128"/>
                          <a:ea typeface="HG丸ｺﾞｼｯｸM-PRO" panose="020F0600000000000000" pitchFamily="50" charset="-128"/>
                        </a:rPr>
                        <a:t>・質問検査権（反面調査含む）</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a:txBody>
                    <a:bodyPr/>
                    <a:lstStyle/>
                    <a:p>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その他</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r>
                        <a:rPr lang="ja-JP" altLang="en-US" sz="1050" dirty="0">
                          <a:solidFill>
                            <a:schemeClr val="tx1"/>
                          </a:solidFill>
                          <a:latin typeface="HG丸ｺﾞｼｯｸM-PRO" panose="020F0600000000000000" pitchFamily="50" charset="-128"/>
                          <a:ea typeface="HG丸ｺﾞｼｯｸM-PRO" panose="020F0600000000000000" pitchFamily="50" charset="-128"/>
                        </a:rPr>
                        <a:t>・税理士法に基づく書面添付制度（税理士のチェック機能を期待）</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4" name="スライド番号プレースホルダー 3"/>
          <p:cNvSpPr>
            <a:spLocks noGrp="1"/>
          </p:cNvSpPr>
          <p:nvPr>
            <p:ph type="sldNum" sz="quarter" idx="12"/>
          </p:nvPr>
        </p:nvSpPr>
        <p:spPr>
          <a:xfrm>
            <a:off x="7683135" y="6452079"/>
            <a:ext cx="2228850" cy="365125"/>
          </a:xfrm>
        </p:spPr>
        <p:txBody>
          <a:bodyPr/>
          <a:lstStyle/>
          <a:p>
            <a:fld id="{8F141773-FFB5-411B-8113-986AC2FE4B01}" type="slidenum">
              <a:rPr kumimoji="1" lang="ja-JP" altLang="en-US" smtClean="0"/>
              <a:t>2</a:t>
            </a:fld>
            <a:endParaRPr kumimoji="1" lang="ja-JP" altLang="en-US" dirty="0"/>
          </a:p>
        </p:txBody>
      </p:sp>
    </p:spTree>
    <p:extLst>
      <p:ext uri="{BB962C8B-B14F-4D97-AF65-F5344CB8AC3E}">
        <p14:creationId xmlns:p14="http://schemas.microsoft.com/office/powerpoint/2010/main" val="361825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516835" y="552943"/>
            <a:ext cx="8984974" cy="4524383"/>
          </a:xfrm>
          <a:prstGeom prst="roundRect">
            <a:avLst>
              <a:gd name="adj" fmla="val 4828"/>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t"/>
          <a:lstStyle/>
          <a:p>
            <a:pPr algn="ctr"/>
            <a:r>
              <a:rPr lang="ja-JP" altLang="en-US" sz="1400" dirty="0">
                <a:latin typeface="HG丸ｺﾞｼｯｸM-PRO" panose="020F0600000000000000" pitchFamily="50" charset="-128"/>
                <a:ea typeface="HG丸ｺﾞｼｯｸM-PRO" panose="020F0600000000000000" pitchFamily="50" charset="-128"/>
              </a:rPr>
              <a:t>３　社会・経済の変化に対応することが大切</a:t>
            </a:r>
          </a:p>
        </p:txBody>
      </p:sp>
      <p:sp>
        <p:nvSpPr>
          <p:cNvPr id="6" name="正方形/長方形 5"/>
          <p:cNvSpPr/>
          <p:nvPr/>
        </p:nvSpPr>
        <p:spPr>
          <a:xfrm>
            <a:off x="723670" y="1153071"/>
            <a:ext cx="5272706" cy="3788967"/>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2" name="タイトル 5"/>
          <p:cNvSpPr txBox="1">
            <a:spLocks/>
          </p:cNvSpPr>
          <p:nvPr/>
        </p:nvSpPr>
        <p:spPr>
          <a:xfrm>
            <a:off x="7750660" y="2303175"/>
            <a:ext cx="2211135" cy="4479235"/>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endParaRPr lang="ja-JP" altLang="en-US" sz="1400" dirty="0">
              <a:latin typeface="HG丸ｺﾞｼｯｸM-PRO" panose="020F0600000000000000" pitchFamily="50" charset="-128"/>
              <a:ea typeface="HG丸ｺﾞｼｯｸM-PRO" panose="020F0600000000000000" pitchFamily="50" charset="-128"/>
            </a:endParaRPr>
          </a:p>
        </p:txBody>
      </p:sp>
      <p:sp>
        <p:nvSpPr>
          <p:cNvPr id="23" name="テキスト ボックス 22"/>
          <p:cNvSpPr txBox="1"/>
          <p:nvPr/>
        </p:nvSpPr>
        <p:spPr>
          <a:xfrm>
            <a:off x="729268" y="1163893"/>
            <a:ext cx="5267108" cy="307777"/>
          </a:xfrm>
          <a:prstGeom prst="rect">
            <a:avLst/>
          </a:prstGeom>
          <a:noFill/>
          <a:ln>
            <a:noFill/>
          </a:ln>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経済・社会の変化</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5" name="タイトル 5"/>
          <p:cNvSpPr txBox="1">
            <a:spLocks/>
          </p:cNvSpPr>
          <p:nvPr/>
        </p:nvSpPr>
        <p:spPr>
          <a:xfrm>
            <a:off x="396890" y="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丸ｺﾞｼｯｸM-PRO" panose="020F0600000000000000" pitchFamily="50" charset="-128"/>
                <a:ea typeface="HG丸ｺﾞｼｯｸM-PRO" panose="020F0600000000000000" pitchFamily="50" charset="-128"/>
              </a:rPr>
              <a:t>税制改正に係る基本的な考え方②</a:t>
            </a:r>
          </a:p>
        </p:txBody>
      </p:sp>
      <p:sp>
        <p:nvSpPr>
          <p:cNvPr id="15" name="角丸四角形 14"/>
          <p:cNvSpPr/>
          <p:nvPr/>
        </p:nvSpPr>
        <p:spPr>
          <a:xfrm>
            <a:off x="516835" y="5281217"/>
            <a:ext cx="8984974" cy="1252028"/>
          </a:xfrm>
          <a:prstGeom prst="roundRect">
            <a:avLst>
              <a:gd name="adj" fmla="val 20625"/>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ja-JP" altLang="en-US" sz="1400" dirty="0">
                <a:latin typeface="HG丸ｺﾞｼｯｸM-PRO" panose="020F0600000000000000" pitchFamily="50" charset="-128"/>
                <a:ea typeface="HG丸ｺﾞｼｯｸM-PRO" panose="020F0600000000000000" pitchFamily="50" charset="-128"/>
              </a:rPr>
              <a:t>４　税制改正に向けた考え方</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以上のような観点から、制度の在り方について不断に検討していくことが重要</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制度の改正案の検討に当たっては、実効性が担保されるか、納税者等の権利利益の侵害とならないか、</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納税者等の過度の事務負担とならないか等の観点を含めて検討が必要</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22" name="正方形/長方形 21"/>
          <p:cNvSpPr/>
          <p:nvPr/>
        </p:nvSpPr>
        <p:spPr>
          <a:xfrm>
            <a:off x="788733" y="1552766"/>
            <a:ext cx="5132582" cy="954107"/>
          </a:xfrm>
          <a:prstGeom prst="rect">
            <a:avLst/>
          </a:prstGeom>
          <a:solidFill>
            <a:schemeClr val="bg1">
              <a:lumMod val="95000"/>
            </a:schemeClr>
          </a:solidFill>
          <a:ln>
            <a:noFill/>
          </a:ln>
        </p:spPr>
        <p:txBody>
          <a:bodyPr wrap="square" lIns="36000" rIns="36000">
            <a:spAutoFit/>
          </a:bodyPr>
          <a:lstStyle/>
          <a:p>
            <a:pPr>
              <a:spcBef>
                <a:spcPts val="600"/>
              </a:spcBef>
            </a:pPr>
            <a:r>
              <a:rPr lang="ja-JP" altLang="en-US" sz="1400" dirty="0">
                <a:latin typeface="HG丸ｺﾞｼｯｸM-PRO" panose="020F0600000000000000" pitchFamily="50" charset="-128"/>
                <a:ea typeface="HG丸ｺﾞｼｯｸM-PRO" panose="020F0600000000000000" pitchFamily="50" charset="-128"/>
              </a:rPr>
              <a:t>○ＩＣＴ化の進展</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－企業実務のＩＣＴ化、ペーパーレス化が進展</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－政府全体のデジタル化の方向性（マイナンバー、マイナポ、</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行政機関間の連携）</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8" name="正方形/長方形 27"/>
          <p:cNvSpPr/>
          <p:nvPr/>
        </p:nvSpPr>
        <p:spPr>
          <a:xfrm>
            <a:off x="6255730" y="1151581"/>
            <a:ext cx="3099522" cy="3790457"/>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6" name="正方形/長方形 15"/>
          <p:cNvSpPr/>
          <p:nvPr/>
        </p:nvSpPr>
        <p:spPr>
          <a:xfrm>
            <a:off x="6388768" y="2677557"/>
            <a:ext cx="2836196" cy="2196000"/>
          </a:xfrm>
          <a:prstGeom prst="rect">
            <a:avLst/>
          </a:prstGeom>
          <a:solidFill>
            <a:schemeClr val="bg1">
              <a:lumMod val="95000"/>
            </a:schemeClr>
          </a:solidFill>
          <a:ln>
            <a:noFill/>
          </a:ln>
        </p:spPr>
        <p:txBody>
          <a:bodyPr wrap="square" lIns="36000" rIns="36000">
            <a:spAutoFit/>
          </a:bodyPr>
          <a:lstStyle/>
          <a:p>
            <a:r>
              <a:rPr lang="ja-JP" altLang="en-US" sz="1400" dirty="0">
                <a:latin typeface="HG丸ｺﾞｼｯｸM-PRO" panose="020F0600000000000000" pitchFamily="50" charset="-128"/>
                <a:ea typeface="HG丸ｺﾞｼｯｸM-PRO" panose="020F0600000000000000" pitchFamily="50" charset="-128"/>
              </a:rPr>
              <a:t>○従前、税務と関わりが少なかっ</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ja-JP" altLang="en-US" sz="1400" dirty="0" err="1">
                <a:latin typeface="HG丸ｺﾞｼｯｸM-PRO" panose="020F0600000000000000" pitchFamily="50" charset="-128"/>
                <a:ea typeface="HG丸ｺﾞｼｯｸM-PRO" panose="020F0600000000000000" pitchFamily="50" charset="-128"/>
              </a:rPr>
              <a:t>た</a:t>
            </a:r>
            <a:r>
              <a:rPr lang="ja-JP" altLang="en-US" sz="1400" dirty="0">
                <a:latin typeface="HG丸ｺﾞｼｯｸM-PRO" panose="020F0600000000000000" pitchFamily="50" charset="-128"/>
                <a:ea typeface="HG丸ｺﾞｼｯｸM-PRO" panose="020F0600000000000000" pitchFamily="50" charset="-128"/>
              </a:rPr>
              <a:t>小規模事業者の適正申告等を</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どう確保するか。　</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収益が多額の者もいることに留意</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400" dirty="0">
                <a:latin typeface="HG丸ｺﾞｼｯｸM-PRO" panose="020F0600000000000000" pitchFamily="50" charset="-128"/>
                <a:ea typeface="HG丸ｺﾞｼｯｸM-PRO" panose="020F0600000000000000" pitchFamily="50" charset="-128"/>
              </a:rPr>
              <a:t>○プラットフォーマーの役割や義</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務をどう考えるか。</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400" dirty="0">
                <a:latin typeface="HG丸ｺﾞｼｯｸM-PRO" panose="020F0600000000000000" pitchFamily="50" charset="-128"/>
                <a:ea typeface="HG丸ｺﾞｼｯｸM-PRO" panose="020F0600000000000000" pitchFamily="50" charset="-128"/>
              </a:rPr>
              <a:t>○海外取引や海外資産の情報に</a:t>
            </a:r>
            <a:r>
              <a:rPr lang="ja-JP" altLang="en-US" sz="1400" dirty="0" err="1">
                <a:latin typeface="HG丸ｺﾞｼｯｸM-PRO" panose="020F0600000000000000" pitchFamily="50" charset="-128"/>
                <a:ea typeface="HG丸ｺﾞｼｯｸM-PRO" panose="020F0600000000000000" pitchFamily="50" charset="-128"/>
              </a:rPr>
              <a:t>つ</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いて、どう効果的・効率的に把　</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ja-JP" altLang="en-US" sz="1400" dirty="0" err="1">
                <a:latin typeface="HG丸ｺﾞｼｯｸM-PRO" panose="020F0600000000000000" pitchFamily="50" charset="-128"/>
                <a:ea typeface="HG丸ｺﾞｼｯｸM-PRO" panose="020F0600000000000000" pitchFamily="50" charset="-128"/>
              </a:rPr>
              <a:t>握するか</a:t>
            </a:r>
            <a:r>
              <a:rPr lang="ja-JP" altLang="en-US" sz="1400" dirty="0">
                <a:latin typeface="HG丸ｺﾞｼｯｸM-PRO" panose="020F0600000000000000" pitchFamily="50" charset="-128"/>
                <a:ea typeface="HG丸ｺﾞｼｯｸM-PRO" panose="020F0600000000000000" pitchFamily="50" charset="-128"/>
              </a:rPr>
              <a:t>。</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6256424" y="1163893"/>
            <a:ext cx="3102444" cy="307777"/>
          </a:xfrm>
          <a:prstGeom prst="rect">
            <a:avLst/>
          </a:prstGeom>
          <a:solidFill>
            <a:schemeClr val="bg1"/>
          </a:solidFill>
          <a:ln>
            <a:noFill/>
          </a:ln>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制度の考え方</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26" name="正方形/長方形 25"/>
          <p:cNvSpPr/>
          <p:nvPr/>
        </p:nvSpPr>
        <p:spPr>
          <a:xfrm>
            <a:off x="6388768" y="1572419"/>
            <a:ext cx="2836195" cy="954000"/>
          </a:xfrm>
          <a:prstGeom prst="rect">
            <a:avLst/>
          </a:prstGeom>
          <a:solidFill>
            <a:schemeClr val="bg1">
              <a:lumMod val="95000"/>
            </a:schemeClr>
          </a:solidFill>
          <a:ln>
            <a:noFill/>
          </a:ln>
        </p:spPr>
        <p:txBody>
          <a:bodyPr wrap="square" lIns="36000" rIns="36000">
            <a:noAutofit/>
          </a:bodyPr>
          <a:lstStyle/>
          <a:p>
            <a:pPr>
              <a:spcBef>
                <a:spcPts val="600"/>
              </a:spcBef>
            </a:pPr>
            <a:r>
              <a:rPr lang="ja-JP" altLang="en-US" sz="1400" dirty="0">
                <a:latin typeface="HG丸ｺﾞｼｯｸM-PRO" panose="020F0600000000000000" pitchFamily="50" charset="-128"/>
                <a:ea typeface="HG丸ｺﾞｼｯｸM-PRO" panose="020F0600000000000000" pitchFamily="50" charset="-128"/>
              </a:rPr>
              <a:t>○税務手続のデジタル化を検討</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endParaRPr lang="en-US" altLang="ja-JP" sz="1400" dirty="0">
              <a:latin typeface="HG丸ｺﾞｼｯｸM-PRO" panose="020F0600000000000000" pitchFamily="50" charset="-128"/>
              <a:ea typeface="HG丸ｺﾞｼｯｸM-PRO" panose="020F0600000000000000" pitchFamily="50" charset="-128"/>
            </a:endParaRPr>
          </a:p>
        </p:txBody>
      </p:sp>
      <p:sp>
        <p:nvSpPr>
          <p:cNvPr id="21" name="下矢印 20"/>
          <p:cNvSpPr/>
          <p:nvPr/>
        </p:nvSpPr>
        <p:spPr>
          <a:xfrm rot="16200000">
            <a:off x="5903726" y="1806555"/>
            <a:ext cx="502630" cy="467453"/>
          </a:xfrm>
          <a:prstGeom prst="downArrow">
            <a:avLst>
              <a:gd name="adj1" fmla="val 51114"/>
              <a:gd name="adj2" fmla="val 50000"/>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7" name="下矢印 16"/>
          <p:cNvSpPr/>
          <p:nvPr/>
        </p:nvSpPr>
        <p:spPr>
          <a:xfrm rot="16200000">
            <a:off x="5903726" y="3513875"/>
            <a:ext cx="502630" cy="467454"/>
          </a:xfrm>
          <a:prstGeom prst="downArrow">
            <a:avLst>
              <a:gd name="adj1" fmla="val 51114"/>
              <a:gd name="adj2" fmla="val 50000"/>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cxnSp>
        <p:nvCxnSpPr>
          <p:cNvPr id="9" name="カギ線コネクタ 8"/>
          <p:cNvCxnSpPr/>
          <p:nvPr/>
        </p:nvCxnSpPr>
        <p:spPr>
          <a:xfrm flipV="1">
            <a:off x="5803869" y="2303175"/>
            <a:ext cx="576000" cy="756000"/>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0" y="362527"/>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788733" y="2572360"/>
            <a:ext cx="5132582" cy="2185214"/>
          </a:xfrm>
          <a:prstGeom prst="rect">
            <a:avLst/>
          </a:prstGeom>
          <a:solidFill>
            <a:schemeClr val="bg1">
              <a:lumMod val="95000"/>
            </a:schemeClr>
          </a:solidFill>
          <a:ln>
            <a:noFill/>
          </a:ln>
        </p:spPr>
        <p:txBody>
          <a:bodyPr wrap="square" lIns="36000" rIns="36000">
            <a:spAutoFit/>
          </a:bodyPr>
          <a:lstStyle/>
          <a:p>
            <a:pPr>
              <a:spcBef>
                <a:spcPts val="600"/>
              </a:spcBef>
            </a:pPr>
            <a:r>
              <a:rPr lang="ja-JP" altLang="en-US" sz="1400" dirty="0">
                <a:latin typeface="HG丸ｺﾞｼｯｸM-PRO" panose="020F0600000000000000" pitchFamily="50" charset="-128"/>
                <a:ea typeface="HG丸ｺﾞｼｯｸM-PRO" panose="020F0600000000000000" pitchFamily="50" charset="-128"/>
              </a:rPr>
              <a:t>○デジタルエコノミーの進展</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－消費者・給与所得者等→小規模事業者</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－プラットフォーマーが膨大な取引情報を蓄積　　</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400" dirty="0">
                <a:latin typeface="HG丸ｺﾞｼｯｸM-PRO" panose="020F0600000000000000" pitchFamily="50" charset="-128"/>
                <a:ea typeface="HG丸ｺﾞｼｯｸM-PRO" panose="020F0600000000000000" pitchFamily="50" charset="-128"/>
              </a:rPr>
              <a:t>○国際的な取引の進展</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－課税上問題のある租税回避行為</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－海外への資産の移転（資産隠し）・資産運用等</a:t>
            </a:r>
            <a:endParaRPr lang="en-US" altLang="ja-JP" sz="1400" dirty="0">
              <a:latin typeface="HG丸ｺﾞｼｯｸM-PRO" panose="020F0600000000000000" pitchFamily="50" charset="-128"/>
              <a:ea typeface="HG丸ｺﾞｼｯｸM-PRO" panose="020F0600000000000000" pitchFamily="50" charset="-128"/>
            </a:endParaRPr>
          </a:p>
          <a:p>
            <a:pPr>
              <a:spcBef>
                <a:spcPts val="600"/>
              </a:spcBef>
            </a:pPr>
            <a:r>
              <a:rPr lang="ja-JP" altLang="en-US" sz="1400" dirty="0">
                <a:latin typeface="HG丸ｺﾞｼｯｸM-PRO" panose="020F0600000000000000" pitchFamily="50" charset="-128"/>
                <a:ea typeface="HG丸ｺﾞｼｯｸM-PRO" panose="020F0600000000000000" pitchFamily="50" charset="-128"/>
              </a:rPr>
              <a:t>○国際的な取組の進展</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a:t>
            </a:r>
            <a:r>
              <a:rPr lang="en-US" altLang="ja-JP" sz="1400" dirty="0">
                <a:latin typeface="HG丸ｺﾞｼｯｸM-PRO" panose="020F0600000000000000" pitchFamily="50" charset="-128"/>
                <a:ea typeface="HG丸ｺﾞｼｯｸM-PRO" panose="020F0600000000000000" pitchFamily="50" charset="-128"/>
              </a:rPr>
              <a:t>BEPS</a:t>
            </a:r>
            <a:r>
              <a:rPr lang="ja-JP" altLang="en-US" sz="1400" dirty="0">
                <a:latin typeface="HG丸ｺﾞｼｯｸM-PRO" panose="020F0600000000000000" pitchFamily="50" charset="-128"/>
                <a:ea typeface="HG丸ｺﾞｼｯｸM-PRO" panose="020F0600000000000000" pitchFamily="50" charset="-128"/>
              </a:rPr>
              <a:t>プロジェクトの進展</a:t>
            </a:r>
            <a:endParaRPr lang="en-US" altLang="ja-JP" sz="1400" strike="sngStrike"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－共通報告基準による自動的情報交換　</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a:xfrm>
            <a:off x="7677150" y="6445561"/>
            <a:ext cx="2228850" cy="365125"/>
          </a:xfrm>
        </p:spPr>
        <p:txBody>
          <a:bodyPr/>
          <a:lstStyle/>
          <a:p>
            <a:fld id="{8F141773-FFB5-411B-8113-986AC2FE4B01}" type="slidenum">
              <a:rPr kumimoji="1" lang="ja-JP" altLang="en-US" smtClean="0"/>
              <a:t>3</a:t>
            </a:fld>
            <a:endParaRPr kumimoji="1" lang="ja-JP" altLang="en-US"/>
          </a:p>
        </p:txBody>
      </p:sp>
    </p:spTree>
    <p:extLst>
      <p:ext uri="{BB962C8B-B14F-4D97-AF65-F5344CB8AC3E}">
        <p14:creationId xmlns:p14="http://schemas.microsoft.com/office/powerpoint/2010/main" val="162589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円/楕円 13"/>
          <p:cNvSpPr/>
          <p:nvPr/>
        </p:nvSpPr>
        <p:spPr>
          <a:xfrm>
            <a:off x="2568959" y="1951113"/>
            <a:ext cx="2148816" cy="1128396"/>
          </a:xfrm>
          <a:prstGeom prst="ellipse">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2560805" y="2285875"/>
            <a:ext cx="2163597"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納税者</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（個人・法人）</a:t>
            </a:r>
          </a:p>
        </p:txBody>
      </p:sp>
      <p:sp>
        <p:nvSpPr>
          <p:cNvPr id="17" name="円/楕円 16"/>
          <p:cNvSpPr/>
          <p:nvPr/>
        </p:nvSpPr>
        <p:spPr>
          <a:xfrm>
            <a:off x="7050158" y="1951113"/>
            <a:ext cx="1643270" cy="11283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960897" y="2289194"/>
            <a:ext cx="1868556"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取引相手</a:t>
            </a:r>
            <a:endParaRPr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（売上先、仕入先）</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0" name="円/楕円 19"/>
          <p:cNvSpPr/>
          <p:nvPr/>
        </p:nvSpPr>
        <p:spPr>
          <a:xfrm>
            <a:off x="4989445" y="3079855"/>
            <a:ext cx="1643270"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4989445" y="3290666"/>
            <a:ext cx="16697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金融機関等</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（決済仲介機能）</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26" name="円/楕円 25"/>
          <p:cNvSpPr/>
          <p:nvPr/>
        </p:nvSpPr>
        <p:spPr>
          <a:xfrm>
            <a:off x="5015949" y="976512"/>
            <a:ext cx="1643270" cy="845673"/>
          </a:xfrm>
          <a:prstGeom prst="ellipse">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5015949" y="1144593"/>
            <a:ext cx="16697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仲介業者</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（取引仲介機能）</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28" name="円/楕円 27"/>
          <p:cNvSpPr/>
          <p:nvPr/>
        </p:nvSpPr>
        <p:spPr>
          <a:xfrm>
            <a:off x="545454" y="1687275"/>
            <a:ext cx="660569" cy="168964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9" name="テキスト ボックス 28"/>
          <p:cNvSpPr txBox="1"/>
          <p:nvPr/>
        </p:nvSpPr>
        <p:spPr>
          <a:xfrm>
            <a:off x="667198" y="2020886"/>
            <a:ext cx="400110" cy="1046392"/>
          </a:xfrm>
          <a:prstGeom prst="rect">
            <a:avLst/>
          </a:prstGeom>
          <a:noFill/>
        </p:spPr>
        <p:txBody>
          <a:bodyPr vert="eaVert"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行政機関等</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6" name="直線矢印コネクタ 5"/>
          <p:cNvCxnSpPr/>
          <p:nvPr/>
        </p:nvCxnSpPr>
        <p:spPr>
          <a:xfrm>
            <a:off x="4777410" y="2502058"/>
            <a:ext cx="2219740" cy="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14" idx="5"/>
            <a:endCxn id="20" idx="1"/>
          </p:cNvCxnSpPr>
          <p:nvPr/>
        </p:nvCxnSpPr>
        <p:spPr>
          <a:xfrm>
            <a:off x="4403088" y="2914259"/>
            <a:ext cx="827008" cy="289442"/>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17" idx="3"/>
            <a:endCxn id="20" idx="7"/>
          </p:cNvCxnSpPr>
          <p:nvPr/>
        </p:nvCxnSpPr>
        <p:spPr>
          <a:xfrm flipH="1">
            <a:off x="6392064" y="2914259"/>
            <a:ext cx="898745" cy="289442"/>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14" idx="7"/>
            <a:endCxn id="26" idx="3"/>
          </p:cNvCxnSpPr>
          <p:nvPr/>
        </p:nvCxnSpPr>
        <p:spPr>
          <a:xfrm flipV="1">
            <a:off x="4403088" y="1698339"/>
            <a:ext cx="853512" cy="418024"/>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17" idx="1"/>
            <a:endCxn id="26" idx="5"/>
          </p:cNvCxnSpPr>
          <p:nvPr/>
        </p:nvCxnSpPr>
        <p:spPr>
          <a:xfrm flipH="1" flipV="1">
            <a:off x="6418568" y="1698339"/>
            <a:ext cx="872241" cy="418024"/>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6" name="円/楕円 45"/>
          <p:cNvSpPr/>
          <p:nvPr/>
        </p:nvSpPr>
        <p:spPr>
          <a:xfrm>
            <a:off x="8151309" y="1025237"/>
            <a:ext cx="1643270" cy="85512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47" name="テキスト ボックス 46"/>
          <p:cNvSpPr txBox="1"/>
          <p:nvPr/>
        </p:nvSpPr>
        <p:spPr>
          <a:xfrm>
            <a:off x="8163341" y="1272142"/>
            <a:ext cx="1669774" cy="307777"/>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外国の税務当局</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48" name="直線矢印コネクタ 47"/>
          <p:cNvCxnSpPr>
            <a:stCxn id="3" idx="1"/>
            <a:endCxn id="28" idx="6"/>
          </p:cNvCxnSpPr>
          <p:nvPr/>
        </p:nvCxnSpPr>
        <p:spPr>
          <a:xfrm flipH="1" flipV="1">
            <a:off x="1206023" y="2532096"/>
            <a:ext cx="1354782"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4104862" y="3153461"/>
            <a:ext cx="0" cy="3168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p:cNvCxnSpPr/>
          <p:nvPr/>
        </p:nvCxnSpPr>
        <p:spPr>
          <a:xfrm flipV="1">
            <a:off x="3154020" y="3490327"/>
            <a:ext cx="0" cy="2880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70" name="直線矢印コネクタ 69"/>
          <p:cNvCxnSpPr/>
          <p:nvPr/>
        </p:nvCxnSpPr>
        <p:spPr>
          <a:xfrm flipH="1" flipV="1">
            <a:off x="855861" y="3376917"/>
            <a:ext cx="0" cy="2988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73" name="テキスト ボックス 72"/>
          <p:cNvSpPr txBox="1"/>
          <p:nvPr/>
        </p:nvSpPr>
        <p:spPr>
          <a:xfrm>
            <a:off x="134655" y="4467895"/>
            <a:ext cx="912288"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情報照会</a:t>
            </a:r>
            <a:endParaRPr kumimoji="1" lang="en-US" altLang="ja-JP" sz="1200" dirty="0">
              <a:latin typeface="HG丸ｺﾞｼｯｸM-PRO" panose="020F0600000000000000" pitchFamily="50" charset="-128"/>
              <a:ea typeface="HG丸ｺﾞｼｯｸM-PRO" panose="020F0600000000000000" pitchFamily="50" charset="-128"/>
            </a:endParaRPr>
          </a:p>
        </p:txBody>
      </p:sp>
      <p:sp>
        <p:nvSpPr>
          <p:cNvPr id="74" name="テキスト ボックス 73"/>
          <p:cNvSpPr txBox="1"/>
          <p:nvPr/>
        </p:nvSpPr>
        <p:spPr>
          <a:xfrm>
            <a:off x="1993130" y="4155258"/>
            <a:ext cx="1470336"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税務調査</a:t>
            </a:r>
            <a:r>
              <a:rPr lang="ja-JP" altLang="en-US" sz="1200" dirty="0">
                <a:latin typeface="HG丸ｺﾞｼｯｸM-PRO" panose="020F0600000000000000" pitchFamily="50" charset="-128"/>
                <a:ea typeface="HG丸ｺﾞｼｯｸM-PRO" panose="020F0600000000000000" pitchFamily="50" charset="-128"/>
              </a:rPr>
              <a:t>・処分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75" name="テキスト ボックス 74"/>
          <p:cNvSpPr txBox="1"/>
          <p:nvPr/>
        </p:nvSpPr>
        <p:spPr>
          <a:xfrm>
            <a:off x="4131271" y="3925493"/>
            <a:ext cx="1357395"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（所得・税額等　</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を計算の上、）</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税務</a:t>
            </a:r>
            <a:r>
              <a:rPr kumimoji="1" lang="ja-JP" altLang="en-US" sz="1200" dirty="0">
                <a:latin typeface="HG丸ｺﾞｼｯｸM-PRO" panose="020F0600000000000000" pitchFamily="50" charset="-128"/>
                <a:ea typeface="HG丸ｺﾞｼｯｸM-PRO" panose="020F0600000000000000" pitchFamily="50" charset="-128"/>
              </a:rPr>
              <a:t>申告</a:t>
            </a:r>
          </a:p>
        </p:txBody>
      </p:sp>
      <p:sp>
        <p:nvSpPr>
          <p:cNvPr id="79" name="円/楕円 78"/>
          <p:cNvSpPr/>
          <p:nvPr/>
        </p:nvSpPr>
        <p:spPr>
          <a:xfrm>
            <a:off x="3163108" y="3789745"/>
            <a:ext cx="937211"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80" name="テキスト ボックス 79"/>
          <p:cNvSpPr txBox="1"/>
          <p:nvPr/>
        </p:nvSpPr>
        <p:spPr>
          <a:xfrm>
            <a:off x="3195323" y="4062061"/>
            <a:ext cx="927760" cy="307777"/>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税理士</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82" name="テキスト ボックス 81"/>
          <p:cNvSpPr txBox="1"/>
          <p:nvPr/>
        </p:nvSpPr>
        <p:spPr>
          <a:xfrm>
            <a:off x="5561530" y="3926441"/>
            <a:ext cx="1434959"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顧客・決済データ</a:t>
            </a:r>
          </a:p>
        </p:txBody>
      </p:sp>
      <p:cxnSp>
        <p:nvCxnSpPr>
          <p:cNvPr id="87" name="直線矢印コネクタ 86"/>
          <p:cNvCxnSpPr/>
          <p:nvPr/>
        </p:nvCxnSpPr>
        <p:spPr>
          <a:xfrm flipV="1">
            <a:off x="9367284" y="1880366"/>
            <a:ext cx="0" cy="4464000"/>
          </a:xfrm>
          <a:prstGeom prst="straightConnector1">
            <a:avLst/>
          </a:prstGeom>
          <a:ln w="41275">
            <a:headEnd type="triangle"/>
            <a:tailEnd type="triangle"/>
          </a:ln>
        </p:spPr>
        <p:style>
          <a:lnRef idx="3">
            <a:schemeClr val="dk1"/>
          </a:lnRef>
          <a:fillRef idx="0">
            <a:schemeClr val="dk1"/>
          </a:fillRef>
          <a:effectRef idx="2">
            <a:schemeClr val="dk1"/>
          </a:effectRef>
          <a:fontRef idx="minor">
            <a:schemeClr val="tx1"/>
          </a:fontRef>
        </p:style>
      </p:cxnSp>
      <p:sp>
        <p:nvSpPr>
          <p:cNvPr id="88" name="テキスト ボックス 87"/>
          <p:cNvSpPr txBox="1"/>
          <p:nvPr/>
        </p:nvSpPr>
        <p:spPr>
          <a:xfrm>
            <a:off x="8921892" y="2566326"/>
            <a:ext cx="995594" cy="646331"/>
          </a:xfrm>
          <a:prstGeom prst="rect">
            <a:avLst/>
          </a:prstGeom>
          <a:solidFill>
            <a:schemeClr val="bg1"/>
          </a:solid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情報交換</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ＣＲＳ情報</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徴収共助</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90" name="テキスト ボックス 89"/>
          <p:cNvSpPr txBox="1"/>
          <p:nvPr/>
        </p:nvSpPr>
        <p:spPr>
          <a:xfrm>
            <a:off x="1421190" y="2314200"/>
            <a:ext cx="1030464" cy="461665"/>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許認可</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監督権限等</a:t>
            </a:r>
          </a:p>
        </p:txBody>
      </p:sp>
      <p:sp>
        <p:nvSpPr>
          <p:cNvPr id="91" name="テキスト ボックス 90"/>
          <p:cNvSpPr txBox="1"/>
          <p:nvPr/>
        </p:nvSpPr>
        <p:spPr>
          <a:xfrm>
            <a:off x="5602358" y="2521106"/>
            <a:ext cx="67706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95" name="角丸四角形吹き出し 94"/>
          <p:cNvSpPr/>
          <p:nvPr/>
        </p:nvSpPr>
        <p:spPr>
          <a:xfrm>
            <a:off x="3244952" y="4727902"/>
            <a:ext cx="1227613" cy="667145"/>
          </a:xfrm>
          <a:prstGeom prst="wedgeRoundRectCallout">
            <a:avLst>
              <a:gd name="adj1" fmla="val 39945"/>
              <a:gd name="adj2" fmla="val -79457"/>
              <a:gd name="adj3" fmla="val 16667"/>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一層利便性の高い申告ツールを提供できないか</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98" name="角丸四角形吹き出し 97"/>
          <p:cNvSpPr/>
          <p:nvPr/>
        </p:nvSpPr>
        <p:spPr>
          <a:xfrm>
            <a:off x="928721" y="4628949"/>
            <a:ext cx="2172878" cy="842911"/>
          </a:xfrm>
          <a:prstGeom prst="wedgeRoundRectCallout">
            <a:avLst>
              <a:gd name="adj1" fmla="val 32749"/>
              <a:gd name="adj2" fmla="val -74290"/>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endParaRPr kumimoji="1" lang="ja-JP" altLang="en-US" sz="1100" dirty="0">
              <a:latin typeface="HG丸ｺﾞｼｯｸM-PRO" panose="020F0600000000000000" pitchFamily="50" charset="-128"/>
              <a:ea typeface="HG丸ｺﾞｼｯｸM-PRO" panose="020F0600000000000000" pitchFamily="50" charset="-128"/>
            </a:endParaRPr>
          </a:p>
        </p:txBody>
      </p:sp>
      <p:cxnSp>
        <p:nvCxnSpPr>
          <p:cNvPr id="100" name="直線矢印コネクタ 99"/>
          <p:cNvCxnSpPr>
            <a:endCxn id="82" idx="2"/>
          </p:cNvCxnSpPr>
          <p:nvPr/>
        </p:nvCxnSpPr>
        <p:spPr>
          <a:xfrm flipH="1" flipV="1">
            <a:off x="6279010" y="4203440"/>
            <a:ext cx="412" cy="2124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103" name="直線矢印コネクタ 102"/>
          <p:cNvCxnSpPr/>
          <p:nvPr/>
        </p:nvCxnSpPr>
        <p:spPr>
          <a:xfrm flipH="1" flipV="1">
            <a:off x="7898675" y="3116730"/>
            <a:ext cx="0" cy="3240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04" name="テキスト ボックス 103"/>
          <p:cNvSpPr txBox="1"/>
          <p:nvPr/>
        </p:nvSpPr>
        <p:spPr>
          <a:xfrm>
            <a:off x="7539060" y="3823818"/>
            <a:ext cx="912288" cy="276999"/>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反面調査</a:t>
            </a:r>
          </a:p>
        </p:txBody>
      </p:sp>
      <p:sp>
        <p:nvSpPr>
          <p:cNvPr id="106" name="角丸四角形吹き出し 105"/>
          <p:cNvSpPr/>
          <p:nvPr/>
        </p:nvSpPr>
        <p:spPr>
          <a:xfrm>
            <a:off x="1035239" y="3343506"/>
            <a:ext cx="1599907" cy="619096"/>
          </a:xfrm>
          <a:prstGeom prst="wedgeRoundRectCallout">
            <a:avLst>
              <a:gd name="adj1" fmla="val 40616"/>
              <a:gd name="adj2" fmla="val -65840"/>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調査等に</a:t>
            </a:r>
            <a:r>
              <a:rPr kumimoji="1" lang="ja-JP" altLang="en-US" sz="1100" dirty="0">
                <a:latin typeface="HG丸ｺﾞｼｯｸM-PRO" panose="020F0600000000000000" pitchFamily="50" charset="-128"/>
                <a:ea typeface="HG丸ｺﾞｼｯｸM-PRO" panose="020F0600000000000000" pitchFamily="50" charset="-128"/>
              </a:rPr>
              <a:t>必要な情報が得られるか</a:t>
            </a:r>
          </a:p>
        </p:txBody>
      </p:sp>
      <p:cxnSp>
        <p:nvCxnSpPr>
          <p:cNvPr id="108" name="直線矢印コネクタ 107"/>
          <p:cNvCxnSpPr/>
          <p:nvPr/>
        </p:nvCxnSpPr>
        <p:spPr>
          <a:xfrm flipH="1" flipV="1">
            <a:off x="6418568" y="2020886"/>
            <a:ext cx="658094" cy="1910181"/>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110" name="直線矢印コネクタ 109"/>
          <p:cNvCxnSpPr/>
          <p:nvPr/>
        </p:nvCxnSpPr>
        <p:spPr>
          <a:xfrm flipV="1">
            <a:off x="7078877" y="3931066"/>
            <a:ext cx="0" cy="2412000"/>
          </a:xfrm>
          <a:prstGeom prst="straightConnector1">
            <a:avLst/>
          </a:prstGeom>
          <a:ln w="41275">
            <a:tailEnd type="none"/>
          </a:ln>
        </p:spPr>
        <p:style>
          <a:lnRef idx="3">
            <a:schemeClr val="dk1"/>
          </a:lnRef>
          <a:fillRef idx="0">
            <a:schemeClr val="dk1"/>
          </a:fillRef>
          <a:effectRef idx="2">
            <a:schemeClr val="dk1"/>
          </a:effectRef>
          <a:fontRef idx="minor">
            <a:schemeClr val="tx1"/>
          </a:fontRef>
        </p:style>
      </p:cxnSp>
      <p:sp>
        <p:nvSpPr>
          <p:cNvPr id="113" name="テキスト ボックス 112"/>
          <p:cNvSpPr txBox="1"/>
          <p:nvPr/>
        </p:nvSpPr>
        <p:spPr>
          <a:xfrm>
            <a:off x="5239013" y="1832719"/>
            <a:ext cx="1434959"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顧客・取引</a:t>
            </a:r>
            <a:r>
              <a:rPr kumimoji="1" lang="ja-JP" altLang="en-US" sz="1200" dirty="0">
                <a:latin typeface="HG丸ｺﾞｼｯｸM-PRO" panose="020F0600000000000000" pitchFamily="50" charset="-128"/>
                <a:ea typeface="HG丸ｺﾞｼｯｸM-PRO" panose="020F0600000000000000" pitchFamily="50" charset="-128"/>
              </a:rPr>
              <a:t>データ</a:t>
            </a:r>
          </a:p>
        </p:txBody>
      </p:sp>
      <p:sp>
        <p:nvSpPr>
          <p:cNvPr id="115" name="テキスト ボックス 114"/>
          <p:cNvSpPr txBox="1"/>
          <p:nvPr/>
        </p:nvSpPr>
        <p:spPr>
          <a:xfrm>
            <a:off x="5918700" y="4848207"/>
            <a:ext cx="1748632" cy="276999"/>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反面調査・</a:t>
            </a:r>
            <a:r>
              <a:rPr lang="ja-JP" altLang="en-US" sz="1200" dirty="0">
                <a:latin typeface="HG丸ｺﾞｼｯｸM-PRO" panose="020F0600000000000000" pitchFamily="50" charset="-128"/>
                <a:ea typeface="HG丸ｺﾞｼｯｸM-PRO" panose="020F0600000000000000" pitchFamily="50" charset="-128"/>
              </a:rPr>
              <a:t>情報照会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16" name="テキスト ボックス 115"/>
          <p:cNvSpPr txBox="1"/>
          <p:nvPr/>
        </p:nvSpPr>
        <p:spPr>
          <a:xfrm>
            <a:off x="2427710" y="3040974"/>
            <a:ext cx="1668065" cy="461665"/>
          </a:xfrm>
          <a:prstGeom prst="rect">
            <a:avLst/>
          </a:prstGeom>
          <a:noFill/>
        </p:spPr>
        <p:txBody>
          <a:bodyPr wrap="square" rtlCol="0">
            <a:spAutoFit/>
          </a:bodyPr>
          <a:lstStyle/>
          <a:p>
            <a:pPr algn="ctr"/>
            <a:r>
              <a:rPr lang="ja-JP" altLang="en-US" sz="1200" dirty="0">
                <a:latin typeface="HG丸ｺﾞｼｯｸM-PRO" panose="020F0600000000000000" pitchFamily="50" charset="-128"/>
                <a:ea typeface="HG丸ｺﾞｼｯｸM-PRO" panose="020F0600000000000000" pitchFamily="50" charset="-128"/>
              </a:rPr>
              <a:t>証憑・帳簿</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（記帳・保存義務）</a:t>
            </a:r>
          </a:p>
        </p:txBody>
      </p:sp>
      <p:sp>
        <p:nvSpPr>
          <p:cNvPr id="117" name="角丸四角形吹き出し 116"/>
          <p:cNvSpPr/>
          <p:nvPr/>
        </p:nvSpPr>
        <p:spPr>
          <a:xfrm>
            <a:off x="5900874" y="5209786"/>
            <a:ext cx="1905124" cy="665868"/>
          </a:xfrm>
          <a:prstGeom prst="wedgeRoundRectCallout">
            <a:avLst>
              <a:gd name="adj1" fmla="val -6267"/>
              <a:gd name="adj2" fmla="val -69993"/>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納税者の把握、取引内容の解明に必要な</a:t>
            </a:r>
            <a:r>
              <a:rPr kumimoji="1" lang="ja-JP" altLang="en-US" sz="1100" dirty="0">
                <a:latin typeface="HG丸ｺﾞｼｯｸM-PRO" panose="020F0600000000000000" pitchFamily="50" charset="-128"/>
                <a:ea typeface="HG丸ｺﾞｼｯｸM-PRO" panose="020F0600000000000000" pitchFamily="50" charset="-128"/>
              </a:rPr>
              <a:t>情報が得られるか</a:t>
            </a:r>
          </a:p>
        </p:txBody>
      </p:sp>
      <p:cxnSp>
        <p:nvCxnSpPr>
          <p:cNvPr id="118" name="直線矢印コネクタ 117"/>
          <p:cNvCxnSpPr/>
          <p:nvPr/>
        </p:nvCxnSpPr>
        <p:spPr>
          <a:xfrm flipH="1" flipV="1">
            <a:off x="5446643" y="3876251"/>
            <a:ext cx="992" cy="2448000"/>
          </a:xfrm>
          <a:prstGeom prst="straightConnector1">
            <a:avLst/>
          </a:prstGeom>
          <a:ln w="41275">
            <a:prstDash val="sysDot"/>
            <a:headEnd type="triangle"/>
            <a:tailEnd type="none"/>
          </a:ln>
        </p:spPr>
        <p:style>
          <a:lnRef idx="3">
            <a:schemeClr val="dk1"/>
          </a:lnRef>
          <a:fillRef idx="0">
            <a:schemeClr val="dk1"/>
          </a:fillRef>
          <a:effectRef idx="2">
            <a:schemeClr val="dk1"/>
          </a:effectRef>
          <a:fontRef idx="minor">
            <a:schemeClr val="tx1"/>
          </a:fontRef>
        </p:style>
      </p:cxnSp>
      <p:sp>
        <p:nvSpPr>
          <p:cNvPr id="119" name="テキスト ボックス 118"/>
          <p:cNvSpPr txBox="1"/>
          <p:nvPr/>
        </p:nvSpPr>
        <p:spPr>
          <a:xfrm>
            <a:off x="4801454" y="4584739"/>
            <a:ext cx="1238224" cy="276999"/>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各種法定調書</a:t>
            </a:r>
          </a:p>
        </p:txBody>
      </p:sp>
      <p:sp>
        <p:nvSpPr>
          <p:cNvPr id="122" name="角丸四角形吹き出し 121"/>
          <p:cNvSpPr/>
          <p:nvPr/>
        </p:nvSpPr>
        <p:spPr>
          <a:xfrm>
            <a:off x="7290809" y="4243791"/>
            <a:ext cx="1281815" cy="604416"/>
          </a:xfrm>
          <a:prstGeom prst="wedgeRoundRectCallout">
            <a:avLst>
              <a:gd name="adj1" fmla="val -10995"/>
              <a:gd name="adj2" fmla="val -70849"/>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質問検査権が有効に機能するか</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64" name="正方形/長方形 63"/>
          <p:cNvSpPr/>
          <p:nvPr/>
        </p:nvSpPr>
        <p:spPr>
          <a:xfrm>
            <a:off x="569844" y="6327616"/>
            <a:ext cx="8892208" cy="4309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税務当局</a:t>
            </a:r>
          </a:p>
        </p:txBody>
      </p:sp>
      <p:sp>
        <p:nvSpPr>
          <p:cNvPr id="123" name="角丸四角形吹き出し 122"/>
          <p:cNvSpPr/>
          <p:nvPr/>
        </p:nvSpPr>
        <p:spPr>
          <a:xfrm>
            <a:off x="4660859" y="5051029"/>
            <a:ext cx="1163074" cy="718000"/>
          </a:xfrm>
          <a:prstGeom prst="wedgeRoundRectCallout">
            <a:avLst>
              <a:gd name="adj1" fmla="val -3995"/>
              <a:gd name="adj2" fmla="val -77791"/>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納税者の把握に必要な情報が得られるか</a:t>
            </a:r>
            <a:endParaRPr kumimoji="1" lang="en-US" altLang="ja-JP" sz="1100" dirty="0">
              <a:latin typeface="HG丸ｺﾞｼｯｸM-PRO" panose="020F0600000000000000" pitchFamily="50" charset="-128"/>
              <a:ea typeface="HG丸ｺﾞｼｯｸM-PRO" panose="020F0600000000000000" pitchFamily="50" charset="-128"/>
            </a:endParaRPr>
          </a:p>
        </p:txBody>
      </p:sp>
      <p:cxnSp>
        <p:nvCxnSpPr>
          <p:cNvPr id="53" name="直線コネクタ 52"/>
          <p:cNvCxnSpPr/>
          <p:nvPr/>
        </p:nvCxnSpPr>
        <p:spPr>
          <a:xfrm>
            <a:off x="7076662" y="1272142"/>
            <a:ext cx="2531164" cy="1259954"/>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0" y="523635"/>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58" name="正方形/長方形 57"/>
          <p:cNvSpPr/>
          <p:nvPr/>
        </p:nvSpPr>
        <p:spPr>
          <a:xfrm>
            <a:off x="884294" y="4669681"/>
            <a:ext cx="2436634" cy="769441"/>
          </a:xfrm>
          <a:prstGeom prst="rect">
            <a:avLst/>
          </a:prstGeom>
        </p:spPr>
        <p:txBody>
          <a:bodyPr wrap="square">
            <a:spAutoFit/>
          </a:bodyPr>
          <a:lstStyle/>
          <a:p>
            <a:r>
              <a:rPr lang="ja-JP" altLang="en-US" sz="1100" dirty="0">
                <a:latin typeface="HG丸ｺﾞｼｯｸM-PRO" panose="020F0600000000000000" pitchFamily="50" charset="-128"/>
                <a:ea typeface="HG丸ｺﾞｼｯｸM-PRO" panose="020F0600000000000000" pitchFamily="50" charset="-128"/>
              </a:rPr>
              <a:t>・質問検査権が有効に機能するか</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・処分は、立証責任をクリアでき</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a:t>
            </a:r>
            <a:r>
              <a:rPr lang="ja-JP" altLang="en-US" sz="1100" dirty="0" err="1">
                <a:latin typeface="HG丸ｺﾞｼｯｸM-PRO" panose="020F0600000000000000" pitchFamily="50" charset="-128"/>
                <a:ea typeface="HG丸ｺﾞｼｯｸM-PRO" panose="020F0600000000000000" pitchFamily="50" charset="-128"/>
              </a:rPr>
              <a:t>るか</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・推計課税が有効に機能するか</a:t>
            </a:r>
          </a:p>
        </p:txBody>
      </p:sp>
      <p:sp>
        <p:nvSpPr>
          <p:cNvPr id="61" name="テキスト ボックス 60"/>
          <p:cNvSpPr txBox="1"/>
          <p:nvPr/>
        </p:nvSpPr>
        <p:spPr>
          <a:xfrm>
            <a:off x="940765" y="5550748"/>
            <a:ext cx="2160834" cy="600164"/>
          </a:xfrm>
          <a:prstGeom prst="rect">
            <a:avLst/>
          </a:prstGeom>
          <a:solidFill>
            <a:schemeClr val="accent4"/>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項目①　一定の場合に給与等の金額を推定し源泉所得税を徴収できる措置</a:t>
            </a:r>
            <a:endParaRPr lang="en-US" altLang="ja-JP" sz="1100" dirty="0">
              <a:latin typeface="BIZ UD明朝 Medium" panose="02020500000000000000" pitchFamily="17" charset="-128"/>
              <a:ea typeface="BIZ UD明朝 Medium" panose="02020500000000000000" pitchFamily="17" charset="-128"/>
            </a:endParaRPr>
          </a:p>
        </p:txBody>
      </p:sp>
      <p:sp>
        <p:nvSpPr>
          <p:cNvPr id="65" name="円/楕円 64"/>
          <p:cNvSpPr/>
          <p:nvPr/>
        </p:nvSpPr>
        <p:spPr>
          <a:xfrm>
            <a:off x="8163341" y="3079802"/>
            <a:ext cx="937211"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66" name="テキスト ボックス 65"/>
          <p:cNvSpPr txBox="1"/>
          <p:nvPr/>
        </p:nvSpPr>
        <p:spPr>
          <a:xfrm>
            <a:off x="8172792" y="3250764"/>
            <a:ext cx="927760" cy="523220"/>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取引先の取引先</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67" name="直線矢印コネクタ 66"/>
          <p:cNvCxnSpPr>
            <a:endCxn id="17" idx="5"/>
          </p:cNvCxnSpPr>
          <p:nvPr/>
        </p:nvCxnSpPr>
        <p:spPr>
          <a:xfrm flipH="1" flipV="1">
            <a:off x="8452777" y="2914259"/>
            <a:ext cx="53008" cy="193531"/>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8" name="角丸四角形吹き出し 67"/>
          <p:cNvSpPr/>
          <p:nvPr/>
        </p:nvSpPr>
        <p:spPr>
          <a:xfrm>
            <a:off x="8069137" y="5034371"/>
            <a:ext cx="1144302" cy="604416"/>
          </a:xfrm>
          <a:prstGeom prst="wedgeRoundRectCallout">
            <a:avLst>
              <a:gd name="adj1" fmla="val 11004"/>
              <a:gd name="adj2" fmla="val -222136"/>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反面調査はできない</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69" name="角丸四角形吹き出し 68"/>
          <p:cNvSpPr/>
          <p:nvPr/>
        </p:nvSpPr>
        <p:spPr>
          <a:xfrm>
            <a:off x="3228238" y="5470291"/>
            <a:ext cx="1341690" cy="718000"/>
          </a:xfrm>
          <a:prstGeom prst="wedgeRoundRectCallout">
            <a:avLst>
              <a:gd name="adj1" fmla="val -10384"/>
              <a:gd name="adj2" fmla="val -63198"/>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不当な税額</a:t>
            </a:r>
            <a:r>
              <a:rPr lang="ja-JP" altLang="en-US" sz="1100" dirty="0">
                <a:latin typeface="HG丸ｺﾞｼｯｸM-PRO" panose="020F0600000000000000" pitchFamily="50" charset="-128"/>
                <a:ea typeface="HG丸ｺﾞｼｯｸM-PRO" panose="020F0600000000000000" pitchFamily="50" charset="-128"/>
              </a:rPr>
              <a:t>の</a:t>
            </a:r>
            <a:r>
              <a:rPr kumimoji="1" lang="ja-JP" altLang="en-US" sz="1100" dirty="0">
                <a:latin typeface="HG丸ｺﾞｼｯｸM-PRO" panose="020F0600000000000000" pitchFamily="50" charset="-128"/>
                <a:ea typeface="HG丸ｺﾞｼｯｸM-PRO" panose="020F0600000000000000" pitchFamily="50" charset="-128"/>
              </a:rPr>
              <a:t>減少を許す制度となっていないか</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71" name="タイトル 5"/>
          <p:cNvSpPr txBox="1">
            <a:spLocks/>
          </p:cNvSpPr>
          <p:nvPr/>
        </p:nvSpPr>
        <p:spPr>
          <a:xfrm>
            <a:off x="292213" y="68349"/>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200"/>
              </a:lnSpc>
            </a:pPr>
            <a:r>
              <a:rPr lang="ja-JP" altLang="en-US" sz="1200" dirty="0">
                <a:latin typeface="HG丸ｺﾞｼｯｸM-PRO" panose="020F0600000000000000" pitchFamily="50" charset="-128"/>
                <a:ea typeface="HG丸ｺﾞｼｯｸM-PRO" panose="020F0600000000000000" pitchFamily="50" charset="-128"/>
              </a:rPr>
              <a:t>変わらず大切な基本からの視点</a:t>
            </a:r>
            <a:endParaRPr lang="en-US" altLang="ja-JP" sz="1200" dirty="0">
              <a:latin typeface="HG丸ｺﾞｼｯｸM-PRO" panose="020F0600000000000000" pitchFamily="50" charset="-128"/>
              <a:ea typeface="HG丸ｺﾞｼｯｸM-PRO" panose="020F0600000000000000" pitchFamily="50" charset="-128"/>
            </a:endParaRPr>
          </a:p>
          <a:p>
            <a:pPr algn="ctr">
              <a:lnSpc>
                <a:spcPts val="2200"/>
              </a:lnSpc>
            </a:pPr>
            <a:r>
              <a:rPr lang="ja-JP" altLang="en-US" sz="1800" dirty="0">
                <a:latin typeface="HG丸ｺﾞｼｯｸM-PRO" panose="020F0600000000000000" pitchFamily="50" charset="-128"/>
                <a:ea typeface="HG丸ｺﾞｼｯｸM-PRO" panose="020F0600000000000000" pitchFamily="50" charset="-128"/>
              </a:rPr>
              <a:t>税務に関わる主な主体及び制度等</a:t>
            </a:r>
            <a:r>
              <a:rPr lang="en-US" altLang="ja-JP" sz="1800" dirty="0">
                <a:latin typeface="HG丸ｺﾞｼｯｸM-PRO" panose="020F0600000000000000" pitchFamily="50" charset="-128"/>
                <a:ea typeface="HG丸ｺﾞｼｯｸM-PRO" panose="020F0600000000000000" pitchFamily="50" charset="-128"/>
              </a:rPr>
              <a:t>【</a:t>
            </a:r>
            <a:r>
              <a:rPr lang="ja-JP" altLang="en-US" sz="1800" dirty="0">
                <a:latin typeface="HG丸ｺﾞｼｯｸM-PRO" panose="020F0600000000000000" pitchFamily="50" charset="-128"/>
                <a:ea typeface="HG丸ｺﾞｼｯｸM-PRO" panose="020F0600000000000000" pitchFamily="50" charset="-128"/>
              </a:rPr>
              <a:t>基本形</a:t>
            </a:r>
            <a:r>
              <a:rPr lang="en-US" altLang="ja-JP" sz="1800" dirty="0">
                <a:latin typeface="HG丸ｺﾞｼｯｸM-PRO" panose="020F0600000000000000" pitchFamily="50" charset="-128"/>
                <a:ea typeface="HG丸ｺﾞｼｯｸM-PRO" panose="020F0600000000000000" pitchFamily="50" charset="-128"/>
              </a:rPr>
              <a:t>】</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4"/>
          <p:cNvSpPr>
            <a:spLocks noGrp="1"/>
          </p:cNvSpPr>
          <p:nvPr>
            <p:ph type="sldNum" sz="quarter" idx="12"/>
          </p:nvPr>
        </p:nvSpPr>
        <p:spPr>
          <a:xfrm>
            <a:off x="7667332" y="6443567"/>
            <a:ext cx="2228850" cy="365125"/>
          </a:xfrm>
        </p:spPr>
        <p:txBody>
          <a:bodyPr/>
          <a:lstStyle/>
          <a:p>
            <a:fld id="{8F141773-FFB5-411B-8113-986AC2FE4B01}" type="slidenum">
              <a:rPr kumimoji="1" lang="ja-JP" altLang="en-US" smtClean="0"/>
              <a:t>4</a:t>
            </a:fld>
            <a:endParaRPr kumimoji="1" lang="ja-JP" altLang="en-US" dirty="0"/>
          </a:p>
        </p:txBody>
      </p:sp>
    </p:spTree>
    <p:extLst>
      <p:ext uri="{BB962C8B-B14F-4D97-AF65-F5344CB8AC3E}">
        <p14:creationId xmlns:p14="http://schemas.microsoft.com/office/powerpoint/2010/main" val="1227248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円/楕円 13"/>
          <p:cNvSpPr/>
          <p:nvPr/>
        </p:nvSpPr>
        <p:spPr>
          <a:xfrm>
            <a:off x="3797684" y="1865388"/>
            <a:ext cx="2148816" cy="1128396"/>
          </a:xfrm>
          <a:prstGeom prst="ellipse">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3789530" y="2200150"/>
            <a:ext cx="2163597"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納税者</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（従業員等の個人）</a:t>
            </a:r>
          </a:p>
        </p:txBody>
      </p:sp>
      <p:sp>
        <p:nvSpPr>
          <p:cNvPr id="17" name="円/楕円 16"/>
          <p:cNvSpPr/>
          <p:nvPr/>
        </p:nvSpPr>
        <p:spPr>
          <a:xfrm>
            <a:off x="7111321" y="1905652"/>
            <a:ext cx="1643270" cy="10881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998678" y="2275697"/>
            <a:ext cx="1868556" cy="307777"/>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雇用主</a:t>
            </a:r>
            <a:endParaRPr lang="en-US" altLang="ja-JP" sz="1200" dirty="0">
              <a:latin typeface="HG丸ｺﾞｼｯｸM-PRO" panose="020F0600000000000000" pitchFamily="50" charset="-128"/>
              <a:ea typeface="HG丸ｺﾞｼｯｸM-PRO" panose="020F0600000000000000" pitchFamily="50" charset="-128"/>
            </a:endParaRPr>
          </a:p>
        </p:txBody>
      </p:sp>
      <p:cxnSp>
        <p:nvCxnSpPr>
          <p:cNvPr id="6" name="直線矢印コネクタ 5"/>
          <p:cNvCxnSpPr/>
          <p:nvPr/>
        </p:nvCxnSpPr>
        <p:spPr>
          <a:xfrm flipV="1">
            <a:off x="5953127" y="2441119"/>
            <a:ext cx="1164821"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3" idx="1"/>
          </p:cNvCxnSpPr>
          <p:nvPr/>
        </p:nvCxnSpPr>
        <p:spPr>
          <a:xfrm flipH="1" flipV="1">
            <a:off x="2434748" y="2446371"/>
            <a:ext cx="1354782"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4870915" y="3006566"/>
            <a:ext cx="0" cy="3096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75" name="テキスト ボックス 74"/>
          <p:cNvSpPr txBox="1"/>
          <p:nvPr/>
        </p:nvSpPr>
        <p:spPr>
          <a:xfrm>
            <a:off x="4802827" y="3583072"/>
            <a:ext cx="1357395"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（所得・税額等　</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を計算の上、）</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税務</a:t>
            </a:r>
            <a:r>
              <a:rPr kumimoji="1" lang="ja-JP" altLang="en-US" sz="1200" dirty="0">
                <a:latin typeface="HG丸ｺﾞｼｯｸM-PRO" panose="020F0600000000000000" pitchFamily="50" charset="-128"/>
                <a:ea typeface="HG丸ｺﾞｼｯｸM-PRO" panose="020F0600000000000000" pitchFamily="50" charset="-128"/>
              </a:rPr>
              <a:t>申告</a:t>
            </a:r>
          </a:p>
        </p:txBody>
      </p:sp>
      <p:sp>
        <p:nvSpPr>
          <p:cNvPr id="90" name="テキスト ボックス 89"/>
          <p:cNvSpPr txBox="1"/>
          <p:nvPr/>
        </p:nvSpPr>
        <p:spPr>
          <a:xfrm>
            <a:off x="2554778" y="2005680"/>
            <a:ext cx="1181744" cy="461665"/>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控除証明書等を発行</a:t>
            </a:r>
          </a:p>
        </p:txBody>
      </p:sp>
      <p:sp>
        <p:nvSpPr>
          <p:cNvPr id="95" name="角丸四角形吹き出し 94"/>
          <p:cNvSpPr/>
          <p:nvPr/>
        </p:nvSpPr>
        <p:spPr>
          <a:xfrm>
            <a:off x="5214911" y="4341405"/>
            <a:ext cx="1227613" cy="667145"/>
          </a:xfrm>
          <a:prstGeom prst="wedgeRoundRectCallout">
            <a:avLst>
              <a:gd name="adj1" fmla="val -29886"/>
              <a:gd name="adj2" fmla="val -70891"/>
              <a:gd name="adj3" fmla="val 16667"/>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一層利便性の高い申告ツールを提供できないか</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64" name="正方形/長方形 63"/>
          <p:cNvSpPr/>
          <p:nvPr/>
        </p:nvSpPr>
        <p:spPr>
          <a:xfrm>
            <a:off x="2409374" y="6146641"/>
            <a:ext cx="4962976" cy="4309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税務当局</a:t>
            </a:r>
          </a:p>
        </p:txBody>
      </p:sp>
      <p:sp>
        <p:nvSpPr>
          <p:cNvPr id="62" name="テキスト ボックス 61"/>
          <p:cNvSpPr txBox="1"/>
          <p:nvPr/>
        </p:nvSpPr>
        <p:spPr>
          <a:xfrm>
            <a:off x="5946500" y="2449718"/>
            <a:ext cx="1357395"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年末調整手続</a:t>
            </a:r>
          </a:p>
        </p:txBody>
      </p:sp>
      <p:sp>
        <p:nvSpPr>
          <p:cNvPr id="63" name="角丸四角形吹き出し 62"/>
          <p:cNvSpPr/>
          <p:nvPr/>
        </p:nvSpPr>
        <p:spPr>
          <a:xfrm>
            <a:off x="5994410" y="2852910"/>
            <a:ext cx="1227613" cy="667145"/>
          </a:xfrm>
          <a:prstGeom prst="wedgeRoundRectCallout">
            <a:avLst>
              <a:gd name="adj1" fmla="val -29886"/>
              <a:gd name="adj2" fmla="val -70891"/>
              <a:gd name="adj3" fmla="val 16667"/>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利便性を向上できないか</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71" name="テキスト ボックス 70"/>
          <p:cNvSpPr txBox="1"/>
          <p:nvPr/>
        </p:nvSpPr>
        <p:spPr>
          <a:xfrm>
            <a:off x="6653855" y="4339607"/>
            <a:ext cx="2718745" cy="1107996"/>
          </a:xfrm>
          <a:prstGeom prst="rect">
            <a:avLst/>
          </a:prstGeom>
          <a:solidFill>
            <a:schemeClr val="accent1"/>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項目③　マイナポータルとの連携促進のための添付書類の見直し</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・医療費控除（審査支払機関が提供する</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通知（データ等）を追加等</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・寄附金控除（一定の寄付仲介者が発行</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する証明書（データ）を追加</a:t>
            </a:r>
            <a:endParaRPr lang="en-US" altLang="ja-JP" sz="1100" dirty="0">
              <a:latin typeface="BIZ UD明朝 Medium" panose="02020500000000000000" pitchFamily="17" charset="-128"/>
              <a:ea typeface="BIZ UD明朝 Medium" panose="02020500000000000000" pitchFamily="17" charset="-128"/>
            </a:endParaRPr>
          </a:p>
        </p:txBody>
      </p:sp>
      <p:sp>
        <p:nvSpPr>
          <p:cNvPr id="72" name="タイトル 5"/>
          <p:cNvSpPr txBox="1">
            <a:spLocks/>
          </p:cNvSpPr>
          <p:nvPr/>
        </p:nvSpPr>
        <p:spPr>
          <a:xfrm>
            <a:off x="396890" y="11430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200"/>
              </a:lnSpc>
            </a:pPr>
            <a:r>
              <a:rPr lang="ja-JP" altLang="en-US" sz="1200" dirty="0">
                <a:latin typeface="HG丸ｺﾞｼｯｸM-PRO" panose="020F0600000000000000" pitchFamily="50" charset="-128"/>
                <a:ea typeface="HG丸ｺﾞｼｯｸM-PRO" panose="020F0600000000000000" pitchFamily="50" charset="-128"/>
              </a:rPr>
              <a:t>社会・経済の変化を踏まえた検討の視点①</a:t>
            </a:r>
            <a:endParaRPr lang="en-US" altLang="ja-JP" sz="1200" dirty="0">
              <a:latin typeface="HG丸ｺﾞｼｯｸM-PRO" panose="020F0600000000000000" pitchFamily="50" charset="-128"/>
              <a:ea typeface="HG丸ｺﾞｼｯｸM-PRO" panose="020F0600000000000000" pitchFamily="50" charset="-128"/>
            </a:endParaRPr>
          </a:p>
          <a:p>
            <a:pPr algn="ctr">
              <a:lnSpc>
                <a:spcPts val="2200"/>
              </a:lnSpc>
            </a:pPr>
            <a:r>
              <a:rPr lang="ja-JP" altLang="en-US" sz="1800" dirty="0">
                <a:latin typeface="HG丸ｺﾞｼｯｸM-PRO" panose="020F0600000000000000" pitchFamily="50" charset="-128"/>
                <a:ea typeface="HG丸ｺﾞｼｯｸM-PRO" panose="020F0600000000000000" pitchFamily="50" charset="-128"/>
              </a:rPr>
              <a:t>ＩＣＴの進展（マイナポータルの活用）</a:t>
            </a:r>
            <a:endParaRPr lang="en-US" altLang="ja-JP" sz="1800" dirty="0">
              <a:latin typeface="HG丸ｺﾞｼｯｸM-PRO" panose="020F0600000000000000" pitchFamily="50" charset="-128"/>
              <a:ea typeface="HG丸ｺﾞｼｯｸM-PRO" panose="020F0600000000000000" pitchFamily="50" charset="-128"/>
            </a:endParaRPr>
          </a:p>
        </p:txBody>
      </p:sp>
      <p:sp>
        <p:nvSpPr>
          <p:cNvPr id="76" name="正方形/長方形 75"/>
          <p:cNvSpPr/>
          <p:nvPr/>
        </p:nvSpPr>
        <p:spPr>
          <a:xfrm>
            <a:off x="0" y="561308"/>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円/楕円 76"/>
          <p:cNvSpPr/>
          <p:nvPr/>
        </p:nvSpPr>
        <p:spPr>
          <a:xfrm>
            <a:off x="791478" y="1865388"/>
            <a:ext cx="1643270" cy="10881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9" name="テキスト ボックス 28"/>
          <p:cNvSpPr txBox="1"/>
          <p:nvPr/>
        </p:nvSpPr>
        <p:spPr>
          <a:xfrm>
            <a:off x="981147" y="2159378"/>
            <a:ext cx="1263932" cy="523220"/>
          </a:xfrm>
          <a:prstGeom prst="rect">
            <a:avLst/>
          </a:prstGeom>
          <a:noFill/>
        </p:spPr>
        <p:txBody>
          <a:bodyPr vert="horz"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控除証明書等発行主体</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4"/>
          <p:cNvSpPr>
            <a:spLocks noGrp="1"/>
          </p:cNvSpPr>
          <p:nvPr>
            <p:ph type="sldNum" sz="quarter" idx="12"/>
          </p:nvPr>
        </p:nvSpPr>
        <p:spPr>
          <a:xfrm>
            <a:off x="7640166" y="6428301"/>
            <a:ext cx="2228850" cy="365125"/>
          </a:xfrm>
        </p:spPr>
        <p:txBody>
          <a:bodyPr/>
          <a:lstStyle/>
          <a:p>
            <a:fld id="{8F141773-FFB5-411B-8113-986AC2FE4B01}" type="slidenum">
              <a:rPr kumimoji="1" lang="ja-JP" altLang="en-US" smtClean="0"/>
              <a:t>5</a:t>
            </a:fld>
            <a:endParaRPr kumimoji="1" lang="ja-JP" altLang="en-US" dirty="0"/>
          </a:p>
        </p:txBody>
      </p:sp>
    </p:spTree>
    <p:extLst>
      <p:ext uri="{BB962C8B-B14F-4D97-AF65-F5344CB8AC3E}">
        <p14:creationId xmlns:p14="http://schemas.microsoft.com/office/powerpoint/2010/main" val="3882780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タイトル 5"/>
          <p:cNvSpPr txBox="1">
            <a:spLocks/>
          </p:cNvSpPr>
          <p:nvPr/>
        </p:nvSpPr>
        <p:spPr>
          <a:xfrm>
            <a:off x="396890" y="11430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200"/>
              </a:lnSpc>
            </a:pPr>
            <a:r>
              <a:rPr lang="ja-JP" altLang="en-US" sz="1200" dirty="0">
                <a:latin typeface="HG丸ｺﾞｼｯｸM-PRO" panose="020F0600000000000000" pitchFamily="50" charset="-128"/>
                <a:ea typeface="HG丸ｺﾞｼｯｸM-PRO" panose="020F0600000000000000" pitchFamily="50" charset="-128"/>
              </a:rPr>
              <a:t>社会・経済の変化を踏まえた検討の視点②</a:t>
            </a:r>
            <a:endParaRPr lang="en-US" altLang="ja-JP" sz="1200" dirty="0">
              <a:latin typeface="HG丸ｺﾞｼｯｸM-PRO" panose="020F0600000000000000" pitchFamily="50" charset="-128"/>
              <a:ea typeface="HG丸ｺﾞｼｯｸM-PRO" panose="020F0600000000000000" pitchFamily="50" charset="-128"/>
            </a:endParaRPr>
          </a:p>
          <a:p>
            <a:pPr algn="ctr">
              <a:lnSpc>
                <a:spcPts val="2200"/>
              </a:lnSpc>
            </a:pPr>
            <a:r>
              <a:rPr lang="ja-JP" altLang="en-US" sz="1800" dirty="0">
                <a:latin typeface="HG丸ｺﾞｼｯｸM-PRO" panose="020F0600000000000000" pitchFamily="50" charset="-128"/>
                <a:ea typeface="HG丸ｺﾞｼｯｸM-PRO" panose="020F0600000000000000" pitchFamily="50" charset="-128"/>
              </a:rPr>
              <a:t>ＩＣＴの進展（請求書・領収書等の取引データの電子的やり取りの普及）</a:t>
            </a:r>
            <a:endParaRPr lang="en-US" altLang="ja-JP" sz="1800" dirty="0">
              <a:latin typeface="HG丸ｺﾞｼｯｸM-PRO" panose="020F0600000000000000" pitchFamily="50" charset="-128"/>
              <a:ea typeface="HG丸ｺﾞｼｯｸM-PRO" panose="020F0600000000000000" pitchFamily="50" charset="-128"/>
            </a:endParaRPr>
          </a:p>
        </p:txBody>
      </p:sp>
      <p:sp>
        <p:nvSpPr>
          <p:cNvPr id="14" name="円/楕円 13"/>
          <p:cNvSpPr/>
          <p:nvPr/>
        </p:nvSpPr>
        <p:spPr>
          <a:xfrm>
            <a:off x="2568959" y="2271099"/>
            <a:ext cx="2148816" cy="1128396"/>
          </a:xfrm>
          <a:prstGeom prst="ellipse">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2560805" y="2605861"/>
            <a:ext cx="21834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納税者</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（個人・法人）</a:t>
            </a:r>
          </a:p>
        </p:txBody>
      </p:sp>
      <p:sp>
        <p:nvSpPr>
          <p:cNvPr id="17" name="円/楕円 16"/>
          <p:cNvSpPr/>
          <p:nvPr/>
        </p:nvSpPr>
        <p:spPr>
          <a:xfrm>
            <a:off x="7050158" y="2271099"/>
            <a:ext cx="1643270" cy="11283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960897" y="2609180"/>
            <a:ext cx="1868556"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取引相手</a:t>
            </a:r>
            <a:endParaRPr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（売上先、仕入先）</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6" name="円/楕円 25"/>
          <p:cNvSpPr/>
          <p:nvPr/>
        </p:nvSpPr>
        <p:spPr>
          <a:xfrm>
            <a:off x="3213189" y="647711"/>
            <a:ext cx="1902803"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3203573" y="817740"/>
            <a:ext cx="1884269" cy="461665"/>
          </a:xfrm>
          <a:prstGeom prst="rect">
            <a:avLst/>
          </a:prstGeom>
          <a:noFill/>
        </p:spPr>
        <p:txBody>
          <a:bodyPr wrap="square" rtlCol="0">
            <a:spAutoFit/>
          </a:bodyPr>
          <a:lstStyle/>
          <a:p>
            <a:pPr algn="ctr"/>
            <a:r>
              <a:rPr lang="ja-JP" altLang="en-US" sz="1200" dirty="0">
                <a:latin typeface="HG丸ｺﾞｼｯｸM-PRO" panose="020F0600000000000000" pitchFamily="50" charset="-128"/>
                <a:ea typeface="HG丸ｺﾞｼｯｸM-PRO" panose="020F0600000000000000" pitchFamily="50" charset="-128"/>
              </a:rPr>
              <a:t>会計サービス提供者、</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プラットフォーマー等</a:t>
            </a:r>
            <a:endParaRPr kumimoji="1" lang="ja-JP" altLang="en-US" sz="1050" dirty="0">
              <a:latin typeface="HG丸ｺﾞｼｯｸM-PRO" panose="020F0600000000000000" pitchFamily="50" charset="-128"/>
              <a:ea typeface="HG丸ｺﾞｼｯｸM-PRO" panose="020F0600000000000000" pitchFamily="50" charset="-128"/>
            </a:endParaRPr>
          </a:p>
        </p:txBody>
      </p:sp>
      <p:cxnSp>
        <p:nvCxnSpPr>
          <p:cNvPr id="6" name="直線矢印コネクタ 5"/>
          <p:cNvCxnSpPr/>
          <p:nvPr/>
        </p:nvCxnSpPr>
        <p:spPr>
          <a:xfrm>
            <a:off x="4777410" y="2822044"/>
            <a:ext cx="2219740" cy="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14" idx="7"/>
          </p:cNvCxnSpPr>
          <p:nvPr/>
        </p:nvCxnSpPr>
        <p:spPr>
          <a:xfrm flipV="1">
            <a:off x="4403088" y="1616669"/>
            <a:ext cx="896364" cy="81968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17" idx="1"/>
          </p:cNvCxnSpPr>
          <p:nvPr/>
        </p:nvCxnSpPr>
        <p:spPr>
          <a:xfrm flipH="1" flipV="1">
            <a:off x="6477921" y="1647847"/>
            <a:ext cx="812888" cy="788502"/>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4104862" y="3473447"/>
            <a:ext cx="0" cy="277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p:cNvCxnSpPr/>
          <p:nvPr/>
        </p:nvCxnSpPr>
        <p:spPr>
          <a:xfrm flipV="1">
            <a:off x="3154020" y="3810313"/>
            <a:ext cx="0" cy="277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74" name="テキスト ボックス 73"/>
          <p:cNvSpPr txBox="1"/>
          <p:nvPr/>
        </p:nvSpPr>
        <p:spPr>
          <a:xfrm>
            <a:off x="1929030" y="4813539"/>
            <a:ext cx="1470336"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税務調査</a:t>
            </a:r>
            <a:r>
              <a:rPr lang="ja-JP" altLang="en-US" sz="1200" dirty="0">
                <a:latin typeface="HG丸ｺﾞｼｯｸM-PRO" panose="020F0600000000000000" pitchFamily="50" charset="-128"/>
                <a:ea typeface="HG丸ｺﾞｼｯｸM-PRO" panose="020F0600000000000000" pitchFamily="50" charset="-128"/>
              </a:rPr>
              <a:t>・処分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91" name="テキスト ボックス 90"/>
          <p:cNvSpPr txBox="1"/>
          <p:nvPr/>
        </p:nvSpPr>
        <p:spPr>
          <a:xfrm>
            <a:off x="5602358" y="2841092"/>
            <a:ext cx="67706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06" name="角丸四角形吹き出し 105"/>
          <p:cNvSpPr/>
          <p:nvPr/>
        </p:nvSpPr>
        <p:spPr>
          <a:xfrm>
            <a:off x="396890" y="3242889"/>
            <a:ext cx="2130813" cy="1087811"/>
          </a:xfrm>
          <a:prstGeom prst="wedgeRoundRectCallout">
            <a:avLst>
              <a:gd name="adj1" fmla="val 62113"/>
              <a:gd name="adj2" fmla="val -22049"/>
              <a:gd name="adj3" fmla="val 16667"/>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取引データの電子的なやり取りの普及を踏まえ、記帳・保存について、①調査等のための適正性の確保と②納税者の省力化をどのように実現するか</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116" name="テキスト ボックス 115"/>
          <p:cNvSpPr txBox="1"/>
          <p:nvPr/>
        </p:nvSpPr>
        <p:spPr>
          <a:xfrm>
            <a:off x="2427710" y="3360960"/>
            <a:ext cx="1668065" cy="461665"/>
          </a:xfrm>
          <a:prstGeom prst="rect">
            <a:avLst/>
          </a:prstGeom>
          <a:noFill/>
        </p:spPr>
        <p:txBody>
          <a:bodyPr wrap="square" rtlCol="0">
            <a:spAutoFit/>
          </a:bodyPr>
          <a:lstStyle/>
          <a:p>
            <a:pPr algn="ctr"/>
            <a:r>
              <a:rPr lang="ja-JP" altLang="en-US" sz="1200" dirty="0">
                <a:latin typeface="HG丸ｺﾞｼｯｸM-PRO" panose="020F0600000000000000" pitchFamily="50" charset="-128"/>
                <a:ea typeface="HG丸ｺﾞｼｯｸM-PRO" panose="020F0600000000000000" pitchFamily="50" charset="-128"/>
              </a:rPr>
              <a:t>証憑・帳簿</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（記帳・保存義務）</a:t>
            </a:r>
          </a:p>
        </p:txBody>
      </p:sp>
      <p:sp>
        <p:nvSpPr>
          <p:cNvPr id="64" name="正方形/長方形 63"/>
          <p:cNvSpPr/>
          <p:nvPr/>
        </p:nvSpPr>
        <p:spPr>
          <a:xfrm>
            <a:off x="736600" y="6234852"/>
            <a:ext cx="8630684" cy="4309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税務当局</a:t>
            </a:r>
          </a:p>
        </p:txBody>
      </p:sp>
      <p:sp>
        <p:nvSpPr>
          <p:cNvPr id="5" name="雲 4"/>
          <p:cNvSpPr/>
          <p:nvPr/>
        </p:nvSpPr>
        <p:spPr>
          <a:xfrm>
            <a:off x="4775915" y="880303"/>
            <a:ext cx="2144136" cy="936264"/>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44" name="テキスト ボックス 43"/>
          <p:cNvSpPr txBox="1"/>
          <p:nvPr/>
        </p:nvSpPr>
        <p:spPr>
          <a:xfrm>
            <a:off x="4876802" y="1147987"/>
            <a:ext cx="1868556" cy="307777"/>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クラウド</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45" name="テキスト ボックス 44"/>
          <p:cNvSpPr txBox="1"/>
          <p:nvPr/>
        </p:nvSpPr>
        <p:spPr>
          <a:xfrm>
            <a:off x="6892334" y="1809434"/>
            <a:ext cx="2237402"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取引データは電子でやり取り</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46" name="テキスト ボックス 45"/>
          <p:cNvSpPr txBox="1"/>
          <p:nvPr/>
        </p:nvSpPr>
        <p:spPr>
          <a:xfrm>
            <a:off x="2754658" y="1795675"/>
            <a:ext cx="2237402"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取引データは電子でやり取り</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47" name="角丸四角形吹き出し 46"/>
          <p:cNvSpPr/>
          <p:nvPr/>
        </p:nvSpPr>
        <p:spPr>
          <a:xfrm>
            <a:off x="6716028" y="4633672"/>
            <a:ext cx="2130813" cy="799604"/>
          </a:xfrm>
          <a:prstGeom prst="wedgeRoundRectCallout">
            <a:avLst>
              <a:gd name="adj1" fmla="val -41593"/>
              <a:gd name="adj2" fmla="val -68748"/>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取引データが電子化されていることを踏まえ、より効率的な反面調査や情報照会ができないか。</a:t>
            </a:r>
            <a:endParaRPr kumimoji="1" lang="ja-JP" altLang="en-US" sz="1100" dirty="0">
              <a:latin typeface="HG丸ｺﾞｼｯｸM-PRO" panose="020F0600000000000000" pitchFamily="50" charset="-128"/>
              <a:ea typeface="HG丸ｺﾞｼｯｸM-PRO" panose="020F0600000000000000" pitchFamily="50" charset="-128"/>
            </a:endParaRPr>
          </a:p>
        </p:txBody>
      </p:sp>
      <p:cxnSp>
        <p:nvCxnSpPr>
          <p:cNvPr id="48" name="直線矢印コネクタ 47"/>
          <p:cNvCxnSpPr/>
          <p:nvPr/>
        </p:nvCxnSpPr>
        <p:spPr>
          <a:xfrm flipV="1">
            <a:off x="6279422" y="1795675"/>
            <a:ext cx="0" cy="4432524"/>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49" name="テキスト ボックス 48"/>
          <p:cNvSpPr txBox="1"/>
          <p:nvPr/>
        </p:nvSpPr>
        <p:spPr>
          <a:xfrm>
            <a:off x="6279422" y="4120262"/>
            <a:ext cx="1748632"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反面調査・</a:t>
            </a:r>
            <a:r>
              <a:rPr lang="ja-JP" altLang="en-US" sz="1200" dirty="0">
                <a:latin typeface="HG丸ｺﾞｼｯｸM-PRO" panose="020F0600000000000000" pitchFamily="50" charset="-128"/>
                <a:ea typeface="HG丸ｺﾞｼｯｸM-PRO" panose="020F0600000000000000" pitchFamily="50" charset="-128"/>
              </a:rPr>
              <a:t>情報照会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1" name="テキスト ボックス 50"/>
          <p:cNvSpPr txBox="1"/>
          <p:nvPr/>
        </p:nvSpPr>
        <p:spPr>
          <a:xfrm>
            <a:off x="6745358" y="5458758"/>
            <a:ext cx="2919342" cy="769441"/>
          </a:xfrm>
          <a:prstGeom prst="rect">
            <a:avLst/>
          </a:prstGeom>
          <a:noFill/>
        </p:spPr>
        <p:txBody>
          <a:bodyPr wrap="square" rtlCol="0">
            <a:spAutoFit/>
          </a:bodyPr>
          <a:lstStyle/>
          <a:p>
            <a:r>
              <a:rPr kumimoji="1" lang="en-US" altLang="ja-JP" sz="1100" dirty="0">
                <a:latin typeface="BIZ UD明朝 Medium" panose="02020500000000000000" pitchFamily="17" charset="-128"/>
                <a:ea typeface="BIZ UD明朝 Medium" panose="02020500000000000000" pitchFamily="17" charset="-128"/>
              </a:rPr>
              <a:t>※</a:t>
            </a:r>
            <a:r>
              <a:rPr kumimoji="1" lang="ja-JP" altLang="en-US" sz="1100" dirty="0">
                <a:latin typeface="BIZ UD明朝 Medium" panose="02020500000000000000" pitchFamily="17" charset="-128"/>
                <a:ea typeface="BIZ UD明朝 Medium" panose="02020500000000000000" pitchFamily="17" charset="-128"/>
              </a:rPr>
              <a:t>なお、金融機関への預貯金照会について</a:t>
            </a:r>
            <a:endParaRPr kumimoji="1"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a:t>
            </a:r>
            <a:r>
              <a:rPr kumimoji="1" lang="ja-JP" altLang="en-US" sz="1100" dirty="0">
                <a:latin typeface="BIZ UD明朝 Medium" panose="02020500000000000000" pitchFamily="17" charset="-128"/>
                <a:ea typeface="BIZ UD明朝 Medium" panose="02020500000000000000" pitchFamily="17" charset="-128"/>
              </a:rPr>
              <a:t>は、政府全体として、金融機関による預</a:t>
            </a:r>
            <a:endParaRPr kumimoji="1"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a:t>
            </a:r>
            <a:r>
              <a:rPr kumimoji="1" lang="ja-JP" altLang="en-US" sz="1100" dirty="0">
                <a:latin typeface="BIZ UD明朝 Medium" panose="02020500000000000000" pitchFamily="17" charset="-128"/>
                <a:ea typeface="BIZ UD明朝 Medium" panose="02020500000000000000" pitchFamily="17" charset="-128"/>
              </a:rPr>
              <a:t>貯金データの電子化に合わせて、オンラ</a:t>
            </a:r>
            <a:endParaRPr kumimoji="1"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a:t>
            </a:r>
            <a:r>
              <a:rPr kumimoji="1" lang="ja-JP" altLang="en-US" sz="1100" dirty="0">
                <a:latin typeface="BIZ UD明朝 Medium" panose="02020500000000000000" pitchFamily="17" charset="-128"/>
                <a:ea typeface="BIZ UD明朝 Medium" panose="02020500000000000000" pitchFamily="17" charset="-128"/>
              </a:rPr>
              <a:t>イン化の方向で検討中</a:t>
            </a:r>
          </a:p>
        </p:txBody>
      </p:sp>
      <p:sp>
        <p:nvSpPr>
          <p:cNvPr id="52" name="角丸四角形吹き出し 51"/>
          <p:cNvSpPr/>
          <p:nvPr/>
        </p:nvSpPr>
        <p:spPr>
          <a:xfrm>
            <a:off x="4206950" y="5348125"/>
            <a:ext cx="1873974" cy="629141"/>
          </a:xfrm>
          <a:prstGeom prst="wedgeRoundRectCallout">
            <a:avLst>
              <a:gd name="adj1" fmla="val -26097"/>
              <a:gd name="adj2" fmla="val -88520"/>
              <a:gd name="adj3" fmla="val 16667"/>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申告手続をより簡便化できないか</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29" name="正方形/長方形 28"/>
          <p:cNvSpPr/>
          <p:nvPr/>
        </p:nvSpPr>
        <p:spPr>
          <a:xfrm>
            <a:off x="0" y="561308"/>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4173952" y="4466340"/>
            <a:ext cx="1357395" cy="646331"/>
          </a:xfrm>
          <a:prstGeom prst="rect">
            <a:avLst/>
          </a:prstGeom>
          <a:solidFill>
            <a:schemeClr val="bg1"/>
          </a:solid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（所得・税額等　</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を計算の上、）</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税務</a:t>
            </a:r>
            <a:r>
              <a:rPr kumimoji="1" lang="ja-JP" altLang="en-US" sz="1200" dirty="0">
                <a:latin typeface="HG丸ｺﾞｼｯｸM-PRO" panose="020F0600000000000000" pitchFamily="50" charset="-128"/>
                <a:ea typeface="HG丸ｺﾞｼｯｸM-PRO" panose="020F0600000000000000" pitchFamily="50" charset="-128"/>
              </a:rPr>
              <a:t>申告</a:t>
            </a:r>
          </a:p>
        </p:txBody>
      </p:sp>
      <p:sp>
        <p:nvSpPr>
          <p:cNvPr id="7" name="スライド番号プレースホルダー 6"/>
          <p:cNvSpPr>
            <a:spLocks noGrp="1"/>
          </p:cNvSpPr>
          <p:nvPr>
            <p:ph type="sldNum" sz="quarter" idx="12"/>
          </p:nvPr>
        </p:nvSpPr>
        <p:spPr>
          <a:xfrm>
            <a:off x="7677150" y="6444363"/>
            <a:ext cx="2228850" cy="365125"/>
          </a:xfrm>
        </p:spPr>
        <p:txBody>
          <a:bodyPr/>
          <a:lstStyle/>
          <a:p>
            <a:fld id="{8F141773-FFB5-411B-8113-986AC2FE4B01}" type="slidenum">
              <a:rPr kumimoji="1" lang="ja-JP" altLang="en-US" smtClean="0"/>
              <a:t>6</a:t>
            </a:fld>
            <a:endParaRPr kumimoji="1" lang="ja-JP" altLang="en-US" dirty="0"/>
          </a:p>
        </p:txBody>
      </p:sp>
    </p:spTree>
    <p:extLst>
      <p:ext uri="{BB962C8B-B14F-4D97-AF65-F5344CB8AC3E}">
        <p14:creationId xmlns:p14="http://schemas.microsoft.com/office/powerpoint/2010/main" val="2971287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0" name="直線矢印コネクタ 109"/>
          <p:cNvCxnSpPr/>
          <p:nvPr/>
        </p:nvCxnSpPr>
        <p:spPr>
          <a:xfrm flipH="1" flipV="1">
            <a:off x="6673972" y="3461004"/>
            <a:ext cx="0" cy="2808000"/>
          </a:xfrm>
          <a:prstGeom prst="straightConnector1">
            <a:avLst/>
          </a:prstGeom>
          <a:ln w="41275">
            <a:tailEnd type="none"/>
          </a:ln>
        </p:spPr>
        <p:style>
          <a:lnRef idx="3">
            <a:schemeClr val="dk1"/>
          </a:lnRef>
          <a:fillRef idx="0">
            <a:schemeClr val="dk1"/>
          </a:fillRef>
          <a:effectRef idx="2">
            <a:schemeClr val="dk1"/>
          </a:effectRef>
          <a:fontRef idx="minor">
            <a:schemeClr val="tx1"/>
          </a:fontRef>
        </p:style>
      </p:cxnSp>
      <p:sp>
        <p:nvSpPr>
          <p:cNvPr id="25" name="タイトル 5"/>
          <p:cNvSpPr txBox="1">
            <a:spLocks/>
          </p:cNvSpPr>
          <p:nvPr/>
        </p:nvSpPr>
        <p:spPr>
          <a:xfrm>
            <a:off x="396890" y="11430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200"/>
              </a:lnSpc>
            </a:pPr>
            <a:r>
              <a:rPr lang="ja-JP" altLang="en-US" sz="1200" dirty="0">
                <a:latin typeface="HG丸ｺﾞｼｯｸM-PRO" panose="020F0600000000000000" pitchFamily="50" charset="-128"/>
                <a:ea typeface="HG丸ｺﾞｼｯｸM-PRO" panose="020F0600000000000000" pitchFamily="50" charset="-128"/>
              </a:rPr>
              <a:t>社会・経済の変化を踏まえた検討の視点③</a:t>
            </a:r>
            <a:endParaRPr lang="en-US" altLang="ja-JP" sz="1200" dirty="0">
              <a:latin typeface="HG丸ｺﾞｼｯｸM-PRO" panose="020F0600000000000000" pitchFamily="50" charset="-128"/>
              <a:ea typeface="HG丸ｺﾞｼｯｸM-PRO" panose="020F0600000000000000" pitchFamily="50" charset="-128"/>
            </a:endParaRPr>
          </a:p>
          <a:p>
            <a:pPr algn="ctr">
              <a:lnSpc>
                <a:spcPts val="2200"/>
              </a:lnSpc>
            </a:pPr>
            <a:r>
              <a:rPr lang="ja-JP" altLang="en-US" sz="1800" dirty="0">
                <a:latin typeface="HG丸ｺﾞｼｯｸM-PRO" panose="020F0600000000000000" pitchFamily="50" charset="-128"/>
                <a:ea typeface="HG丸ｺﾞｼｯｸM-PRO" panose="020F0600000000000000" pitchFamily="50" charset="-128"/>
              </a:rPr>
              <a:t>デジタルエコノミーの進展（プラットフォーマーが取引を仲介する場合）</a:t>
            </a:r>
            <a:endParaRPr lang="en-US" altLang="ja-JP" sz="1800" dirty="0">
              <a:latin typeface="HG丸ｺﾞｼｯｸM-PRO" panose="020F0600000000000000" pitchFamily="50" charset="-128"/>
              <a:ea typeface="HG丸ｺﾞｼｯｸM-PRO" panose="020F0600000000000000" pitchFamily="50" charset="-128"/>
            </a:endParaRPr>
          </a:p>
        </p:txBody>
      </p:sp>
      <p:sp>
        <p:nvSpPr>
          <p:cNvPr id="14" name="円/楕円 13"/>
          <p:cNvSpPr/>
          <p:nvPr/>
        </p:nvSpPr>
        <p:spPr>
          <a:xfrm>
            <a:off x="2568959" y="2271099"/>
            <a:ext cx="2148816" cy="1128396"/>
          </a:xfrm>
          <a:prstGeom prst="ellipse">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2560805" y="2605861"/>
            <a:ext cx="21834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納税者</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（個人・法人）</a:t>
            </a:r>
          </a:p>
        </p:txBody>
      </p:sp>
      <p:sp>
        <p:nvSpPr>
          <p:cNvPr id="17" name="円/楕円 16"/>
          <p:cNvSpPr/>
          <p:nvPr/>
        </p:nvSpPr>
        <p:spPr>
          <a:xfrm>
            <a:off x="7050158" y="2271099"/>
            <a:ext cx="1643270" cy="11283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960897" y="2609180"/>
            <a:ext cx="1868556"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取引相手</a:t>
            </a:r>
            <a:endParaRPr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（売上先、仕入先）</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0" name="円/楕円 19"/>
          <p:cNvSpPr/>
          <p:nvPr/>
        </p:nvSpPr>
        <p:spPr>
          <a:xfrm>
            <a:off x="4989445" y="3717893"/>
            <a:ext cx="1643270"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4989445" y="3928704"/>
            <a:ext cx="16697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金融機関等</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（決済仲介機能）</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26" name="円/楕円 25"/>
          <p:cNvSpPr/>
          <p:nvPr/>
        </p:nvSpPr>
        <p:spPr>
          <a:xfrm>
            <a:off x="5015949" y="1057959"/>
            <a:ext cx="1643270"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4915754" y="1276840"/>
            <a:ext cx="1884269"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プラットフォーマー</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（取引仲介機能）</a:t>
            </a:r>
            <a:endParaRPr kumimoji="1" lang="ja-JP" altLang="en-US" sz="1100" dirty="0">
              <a:latin typeface="HG丸ｺﾞｼｯｸM-PRO" panose="020F0600000000000000" pitchFamily="50" charset="-128"/>
              <a:ea typeface="HG丸ｺﾞｼｯｸM-PRO" panose="020F0600000000000000" pitchFamily="50" charset="-128"/>
            </a:endParaRPr>
          </a:p>
        </p:txBody>
      </p:sp>
      <p:cxnSp>
        <p:nvCxnSpPr>
          <p:cNvPr id="6" name="直線矢印コネクタ 5"/>
          <p:cNvCxnSpPr/>
          <p:nvPr/>
        </p:nvCxnSpPr>
        <p:spPr>
          <a:xfrm>
            <a:off x="4777410" y="2822044"/>
            <a:ext cx="2219740" cy="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14" idx="5"/>
            <a:endCxn id="20" idx="1"/>
          </p:cNvCxnSpPr>
          <p:nvPr/>
        </p:nvCxnSpPr>
        <p:spPr>
          <a:xfrm>
            <a:off x="4403088" y="3234245"/>
            <a:ext cx="827008" cy="607494"/>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17" idx="3"/>
            <a:endCxn id="20" idx="7"/>
          </p:cNvCxnSpPr>
          <p:nvPr/>
        </p:nvCxnSpPr>
        <p:spPr>
          <a:xfrm flipH="1">
            <a:off x="6392064" y="3234245"/>
            <a:ext cx="898745" cy="607494"/>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14" idx="7"/>
            <a:endCxn id="26" idx="3"/>
          </p:cNvCxnSpPr>
          <p:nvPr/>
        </p:nvCxnSpPr>
        <p:spPr>
          <a:xfrm flipV="1">
            <a:off x="4403088" y="1779786"/>
            <a:ext cx="853512" cy="656563"/>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17" idx="1"/>
            <a:endCxn id="26" idx="5"/>
          </p:cNvCxnSpPr>
          <p:nvPr/>
        </p:nvCxnSpPr>
        <p:spPr>
          <a:xfrm flipH="1" flipV="1">
            <a:off x="6418568" y="1779786"/>
            <a:ext cx="872241" cy="656563"/>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4104862" y="3473447"/>
            <a:ext cx="0" cy="277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p:cNvCxnSpPr/>
          <p:nvPr/>
        </p:nvCxnSpPr>
        <p:spPr>
          <a:xfrm flipV="1">
            <a:off x="3154020" y="3810313"/>
            <a:ext cx="0" cy="277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74" name="テキスト ボックス 73"/>
          <p:cNvSpPr txBox="1"/>
          <p:nvPr/>
        </p:nvSpPr>
        <p:spPr>
          <a:xfrm>
            <a:off x="2539302" y="4195293"/>
            <a:ext cx="1229435" cy="461665"/>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税務調査</a:t>
            </a:r>
            <a:endParaRPr kumimoji="1"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・処分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82" name="テキスト ボックス 81"/>
          <p:cNvSpPr txBox="1"/>
          <p:nvPr/>
        </p:nvSpPr>
        <p:spPr>
          <a:xfrm>
            <a:off x="5602358" y="4613240"/>
            <a:ext cx="1434959" cy="276999"/>
          </a:xfrm>
          <a:prstGeom prst="rect">
            <a:avLst/>
          </a:prstGeom>
          <a:solidFill>
            <a:schemeClr val="bg1"/>
          </a:solid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顧客・決済データ</a:t>
            </a:r>
          </a:p>
        </p:txBody>
      </p:sp>
      <p:sp>
        <p:nvSpPr>
          <p:cNvPr id="91" name="テキスト ボックス 90"/>
          <p:cNvSpPr txBox="1"/>
          <p:nvPr/>
        </p:nvSpPr>
        <p:spPr>
          <a:xfrm>
            <a:off x="5602358" y="2841092"/>
            <a:ext cx="67706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100" name="直線矢印コネクタ 99"/>
          <p:cNvCxnSpPr>
            <a:endCxn id="82" idx="2"/>
          </p:cNvCxnSpPr>
          <p:nvPr/>
        </p:nvCxnSpPr>
        <p:spPr>
          <a:xfrm flipH="1" flipV="1">
            <a:off x="6319838" y="4890239"/>
            <a:ext cx="0" cy="1776085"/>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06" name="角丸四角形吹き出し 105"/>
          <p:cNvSpPr/>
          <p:nvPr/>
        </p:nvSpPr>
        <p:spPr>
          <a:xfrm>
            <a:off x="396890" y="3242889"/>
            <a:ext cx="2130813" cy="1172250"/>
          </a:xfrm>
          <a:prstGeom prst="wedgeRoundRectCallout">
            <a:avLst>
              <a:gd name="adj1" fmla="val 68073"/>
              <a:gd name="adj2" fmla="val -46779"/>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pPr>
              <a:lnSpc>
                <a:spcPts val="1400"/>
              </a:lnSpc>
            </a:pPr>
            <a:r>
              <a:rPr lang="ja-JP" altLang="en-US" sz="1100" dirty="0">
                <a:latin typeface="HG丸ｺﾞｼｯｸM-PRO" panose="020F0600000000000000" pitchFamily="50" charset="-128"/>
                <a:ea typeface="HG丸ｺﾞｼｯｸM-PRO" panose="020F0600000000000000" pitchFamily="50" charset="-128"/>
              </a:rPr>
              <a:t>副業等の小規模な事業者が増加</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→自発的な申告を促すため、</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　事務負担の軽減（利便性向</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　上）や情報提供等をどのよう</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　に行うか</a:t>
            </a:r>
          </a:p>
        </p:txBody>
      </p:sp>
      <p:cxnSp>
        <p:nvCxnSpPr>
          <p:cNvPr id="108" name="直線矢印コネクタ 107"/>
          <p:cNvCxnSpPr>
            <a:endCxn id="113" idx="2"/>
          </p:cNvCxnSpPr>
          <p:nvPr/>
        </p:nvCxnSpPr>
        <p:spPr>
          <a:xfrm flipH="1" flipV="1">
            <a:off x="5956493" y="2191165"/>
            <a:ext cx="717479" cy="1269839"/>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13" name="テキスト ボックス 112"/>
          <p:cNvSpPr txBox="1"/>
          <p:nvPr/>
        </p:nvSpPr>
        <p:spPr>
          <a:xfrm>
            <a:off x="5239013" y="1914166"/>
            <a:ext cx="1434959"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顧客・取引</a:t>
            </a:r>
            <a:r>
              <a:rPr kumimoji="1" lang="ja-JP" altLang="en-US" sz="1200" dirty="0">
                <a:latin typeface="HG丸ｺﾞｼｯｸM-PRO" panose="020F0600000000000000" pitchFamily="50" charset="-128"/>
                <a:ea typeface="HG丸ｺﾞｼｯｸM-PRO" panose="020F0600000000000000" pitchFamily="50" charset="-128"/>
              </a:rPr>
              <a:t>データ</a:t>
            </a:r>
          </a:p>
        </p:txBody>
      </p:sp>
      <p:sp>
        <p:nvSpPr>
          <p:cNvPr id="115" name="テキスト ボックス 114"/>
          <p:cNvSpPr txBox="1"/>
          <p:nvPr/>
        </p:nvSpPr>
        <p:spPr>
          <a:xfrm>
            <a:off x="5967120" y="5144911"/>
            <a:ext cx="1748632" cy="276999"/>
          </a:xfrm>
          <a:prstGeom prst="rect">
            <a:avLst/>
          </a:prstGeom>
          <a:solidFill>
            <a:schemeClr val="bg1"/>
          </a:solid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反面調査・</a:t>
            </a:r>
            <a:r>
              <a:rPr lang="ja-JP" altLang="en-US" sz="1200" dirty="0">
                <a:latin typeface="HG丸ｺﾞｼｯｸM-PRO" panose="020F0600000000000000" pitchFamily="50" charset="-128"/>
                <a:ea typeface="HG丸ｺﾞｼｯｸM-PRO" panose="020F0600000000000000" pitchFamily="50" charset="-128"/>
              </a:rPr>
              <a:t>情報照会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16" name="テキスト ボックス 115"/>
          <p:cNvSpPr txBox="1"/>
          <p:nvPr/>
        </p:nvSpPr>
        <p:spPr>
          <a:xfrm>
            <a:off x="2427710" y="3360960"/>
            <a:ext cx="1668065" cy="461665"/>
          </a:xfrm>
          <a:prstGeom prst="rect">
            <a:avLst/>
          </a:prstGeom>
          <a:noFill/>
        </p:spPr>
        <p:txBody>
          <a:bodyPr wrap="square" rtlCol="0">
            <a:spAutoFit/>
          </a:bodyPr>
          <a:lstStyle/>
          <a:p>
            <a:pPr algn="ctr"/>
            <a:r>
              <a:rPr lang="ja-JP" altLang="en-US" sz="1200" dirty="0">
                <a:latin typeface="HG丸ｺﾞｼｯｸM-PRO" panose="020F0600000000000000" pitchFamily="50" charset="-128"/>
                <a:ea typeface="HG丸ｺﾞｼｯｸM-PRO" panose="020F0600000000000000" pitchFamily="50" charset="-128"/>
              </a:rPr>
              <a:t>証憑・帳簿</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（記帳・保存義務）</a:t>
            </a:r>
          </a:p>
        </p:txBody>
      </p:sp>
      <p:cxnSp>
        <p:nvCxnSpPr>
          <p:cNvPr id="118" name="直線矢印コネクタ 117"/>
          <p:cNvCxnSpPr/>
          <p:nvPr/>
        </p:nvCxnSpPr>
        <p:spPr>
          <a:xfrm flipV="1">
            <a:off x="5447635" y="4500231"/>
            <a:ext cx="0" cy="1764000"/>
          </a:xfrm>
          <a:prstGeom prst="straightConnector1">
            <a:avLst/>
          </a:prstGeom>
          <a:ln w="41275">
            <a:prstDash val="sysDot"/>
            <a:headEnd type="triangle"/>
            <a:tailEnd type="none"/>
          </a:ln>
        </p:spPr>
        <p:style>
          <a:lnRef idx="3">
            <a:schemeClr val="dk1"/>
          </a:lnRef>
          <a:fillRef idx="0">
            <a:schemeClr val="dk1"/>
          </a:fillRef>
          <a:effectRef idx="2">
            <a:schemeClr val="dk1"/>
          </a:effectRef>
          <a:fontRef idx="minor">
            <a:schemeClr val="tx1"/>
          </a:fontRef>
        </p:style>
      </p:cxnSp>
      <p:sp>
        <p:nvSpPr>
          <p:cNvPr id="119" name="テキスト ボックス 118"/>
          <p:cNvSpPr txBox="1"/>
          <p:nvPr/>
        </p:nvSpPr>
        <p:spPr>
          <a:xfrm>
            <a:off x="4857389" y="5513025"/>
            <a:ext cx="1238224" cy="276999"/>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各種法定調書</a:t>
            </a:r>
          </a:p>
        </p:txBody>
      </p:sp>
      <p:sp>
        <p:nvSpPr>
          <p:cNvPr id="64" name="正方形/長方形 63"/>
          <p:cNvSpPr/>
          <p:nvPr/>
        </p:nvSpPr>
        <p:spPr>
          <a:xfrm>
            <a:off x="736600" y="6234852"/>
            <a:ext cx="8630684" cy="4309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税務当局</a:t>
            </a:r>
          </a:p>
        </p:txBody>
      </p:sp>
      <p:sp>
        <p:nvSpPr>
          <p:cNvPr id="53" name="角丸四角形吹き出し 52"/>
          <p:cNvSpPr/>
          <p:nvPr/>
        </p:nvSpPr>
        <p:spPr>
          <a:xfrm>
            <a:off x="927652" y="938862"/>
            <a:ext cx="3833731" cy="921420"/>
          </a:xfrm>
          <a:prstGeom prst="wedgeRoundRectCallout">
            <a:avLst>
              <a:gd name="adj1" fmla="val 56540"/>
              <a:gd name="adj2" fmla="val -10067"/>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pPr>
              <a:lnSpc>
                <a:spcPts val="1400"/>
              </a:lnSpc>
            </a:pPr>
            <a:r>
              <a:rPr lang="ja-JP" altLang="en-US" sz="1100" dirty="0">
                <a:latin typeface="HG丸ｺﾞｼｯｸM-PRO" panose="020F0600000000000000" pitchFamily="50" charset="-128"/>
                <a:ea typeface="HG丸ｺﾞｼｯｸM-PRO" panose="020F0600000000000000" pitchFamily="50" charset="-128"/>
              </a:rPr>
              <a:t>①大量の顧客・取引データを蓄積</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②顧客（納税者・取引相手）は小規模も多い</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→取引における役割が増大していることを踏まえ、</a:t>
            </a:r>
            <a:endParaRPr lang="en-US" altLang="ja-JP" sz="11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100" dirty="0">
                <a:latin typeface="HG丸ｺﾞｼｯｸM-PRO" panose="020F0600000000000000" pitchFamily="50" charset="-128"/>
                <a:ea typeface="HG丸ｺﾞｼｯｸM-PRO" panose="020F0600000000000000" pitchFamily="50" charset="-128"/>
              </a:rPr>
              <a:t>　税務において、どのような役割を求めることができるか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60" name="角丸四角形吹き出し 59"/>
          <p:cNvSpPr/>
          <p:nvPr/>
        </p:nvSpPr>
        <p:spPr>
          <a:xfrm>
            <a:off x="7650485" y="4474027"/>
            <a:ext cx="1821109" cy="586087"/>
          </a:xfrm>
          <a:prstGeom prst="wedgeRoundRectCallout">
            <a:avLst>
              <a:gd name="adj1" fmla="val -66767"/>
              <a:gd name="adj2" fmla="val 47492"/>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pPr>
              <a:lnSpc>
                <a:spcPts val="1400"/>
              </a:lnSpc>
            </a:pPr>
            <a:r>
              <a:rPr lang="ja-JP" altLang="en-US" sz="1100" dirty="0">
                <a:latin typeface="HG丸ｺﾞｼｯｸM-PRO" panose="020F0600000000000000" pitchFamily="50" charset="-128"/>
                <a:ea typeface="HG丸ｺﾞｼｯｸM-PRO" panose="020F0600000000000000" pitchFamily="50" charset="-128"/>
              </a:rPr>
              <a:t>情報照会により十分な資料情報の収集ができるか</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912801" y="1854159"/>
            <a:ext cx="4175336" cy="430887"/>
          </a:xfrm>
          <a:prstGeom prst="rect">
            <a:avLst/>
          </a:prstGeom>
          <a:noFill/>
        </p:spPr>
        <p:txBody>
          <a:bodyPr wrap="square" rtlCol="0">
            <a:spAutoFit/>
          </a:bodyPr>
          <a:lstStyle/>
          <a:p>
            <a:r>
              <a:rPr lang="en-US" altLang="ja-JP" sz="1100" dirty="0">
                <a:latin typeface="BIZ UD明朝 Medium" panose="02020500000000000000" pitchFamily="17" charset="-128"/>
                <a:ea typeface="BIZ UD明朝 Medium" panose="02020500000000000000" pitchFamily="17" charset="-128"/>
              </a:rPr>
              <a:t>ex)</a:t>
            </a:r>
            <a:r>
              <a:rPr lang="ja-JP" altLang="en-US" sz="1100" dirty="0">
                <a:latin typeface="BIZ UD明朝 Medium" panose="02020500000000000000" pitchFamily="17" charset="-128"/>
                <a:ea typeface="BIZ UD明朝 Medium" panose="02020500000000000000" pitchFamily="17" charset="-128"/>
              </a:rPr>
              <a:t>仮想通貨交換業者による「年間取引報告書」の交付</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（記載内容統一）（</a:t>
            </a:r>
            <a:r>
              <a:rPr lang="en-US" altLang="ja-JP" sz="1100" dirty="0">
                <a:latin typeface="BIZ UD明朝 Medium" panose="02020500000000000000" pitchFamily="17" charset="-128"/>
                <a:ea typeface="BIZ UD明朝 Medium" panose="02020500000000000000" pitchFamily="17" charset="-128"/>
              </a:rPr>
              <a:t>H30</a:t>
            </a:r>
            <a:r>
              <a:rPr lang="ja-JP" altLang="en-US" sz="1100" dirty="0">
                <a:latin typeface="BIZ UD明朝 Medium" panose="02020500000000000000" pitchFamily="17" charset="-128"/>
                <a:ea typeface="BIZ UD明朝 Medium" panose="02020500000000000000" pitchFamily="17" charset="-128"/>
              </a:rPr>
              <a:t>年分～）</a:t>
            </a:r>
            <a:endParaRPr lang="en-US" altLang="ja-JP" sz="1100" dirty="0">
              <a:latin typeface="BIZ UD明朝 Medium" panose="02020500000000000000" pitchFamily="17" charset="-128"/>
              <a:ea typeface="BIZ UD明朝 Medium" panose="02020500000000000000" pitchFamily="17" charset="-128"/>
            </a:endParaRPr>
          </a:p>
        </p:txBody>
      </p:sp>
      <p:sp>
        <p:nvSpPr>
          <p:cNvPr id="37" name="テキスト ボックス 36"/>
          <p:cNvSpPr txBox="1"/>
          <p:nvPr/>
        </p:nvSpPr>
        <p:spPr>
          <a:xfrm>
            <a:off x="442853" y="4415139"/>
            <a:ext cx="2665020" cy="430887"/>
          </a:xfrm>
          <a:prstGeom prst="rect">
            <a:avLst/>
          </a:prstGeom>
          <a:noFill/>
        </p:spPr>
        <p:txBody>
          <a:bodyPr wrap="square" rtlCol="0">
            <a:spAutoFit/>
          </a:bodyPr>
          <a:lstStyle/>
          <a:p>
            <a:r>
              <a:rPr lang="en-US" altLang="ja-JP" sz="1100" dirty="0">
                <a:latin typeface="BIZ UD明朝 Medium" panose="02020500000000000000" pitchFamily="17" charset="-128"/>
                <a:ea typeface="BIZ UD明朝 Medium" panose="02020500000000000000" pitchFamily="17" charset="-128"/>
              </a:rPr>
              <a:t>ex)</a:t>
            </a:r>
            <a:r>
              <a:rPr lang="ja-JP" altLang="en-US" sz="1100" dirty="0">
                <a:latin typeface="BIZ UD明朝 Medium" panose="02020500000000000000" pitchFamily="17" charset="-128"/>
                <a:ea typeface="BIZ UD明朝 Medium" panose="02020500000000000000" pitchFamily="17" charset="-128"/>
              </a:rPr>
              <a:t>「仮想通貨の計算書」の</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　 国税庁ＨＰへの掲載（</a:t>
            </a:r>
            <a:r>
              <a:rPr lang="en-US" altLang="ja-JP" sz="1100" dirty="0">
                <a:latin typeface="BIZ UD明朝 Medium" panose="02020500000000000000" pitchFamily="17" charset="-128"/>
                <a:ea typeface="BIZ UD明朝 Medium" panose="02020500000000000000" pitchFamily="17" charset="-128"/>
              </a:rPr>
              <a:t>H30</a:t>
            </a:r>
            <a:r>
              <a:rPr lang="ja-JP" altLang="en-US" sz="1100" dirty="0">
                <a:latin typeface="BIZ UD明朝 Medium" panose="02020500000000000000" pitchFamily="17" charset="-128"/>
                <a:ea typeface="BIZ UD明朝 Medium" panose="02020500000000000000" pitchFamily="17" charset="-128"/>
              </a:rPr>
              <a:t>年分～）</a:t>
            </a:r>
            <a:endParaRPr lang="en-US" altLang="ja-JP" sz="1100" dirty="0">
              <a:latin typeface="BIZ UD明朝 Medium" panose="02020500000000000000" pitchFamily="17" charset="-128"/>
              <a:ea typeface="BIZ UD明朝 Medium" panose="02020500000000000000" pitchFamily="17" charset="-128"/>
            </a:endParaRPr>
          </a:p>
        </p:txBody>
      </p:sp>
      <p:sp>
        <p:nvSpPr>
          <p:cNvPr id="39" name="正方形/長方形 38"/>
          <p:cNvSpPr/>
          <p:nvPr/>
        </p:nvSpPr>
        <p:spPr>
          <a:xfrm>
            <a:off x="0" y="561308"/>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424042" y="4873644"/>
            <a:ext cx="2375845" cy="600164"/>
          </a:xfrm>
          <a:prstGeom prst="rect">
            <a:avLst/>
          </a:prstGeom>
          <a:solidFill>
            <a:schemeClr val="accent4"/>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項目②　雑所得の適正課税の確保</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（収入が一定を超える場合、書類の保存等を義務付け）</a:t>
            </a:r>
            <a:endParaRPr lang="en-US" altLang="ja-JP" sz="1100" dirty="0">
              <a:latin typeface="BIZ UD明朝 Medium" panose="02020500000000000000" pitchFamily="17" charset="-128"/>
              <a:ea typeface="BIZ UD明朝 Medium" panose="02020500000000000000" pitchFamily="17" charset="-128"/>
            </a:endParaRPr>
          </a:p>
        </p:txBody>
      </p:sp>
      <p:sp>
        <p:nvSpPr>
          <p:cNvPr id="44" name="テキスト ボックス 43"/>
          <p:cNvSpPr txBox="1"/>
          <p:nvPr/>
        </p:nvSpPr>
        <p:spPr>
          <a:xfrm>
            <a:off x="3524692" y="4174218"/>
            <a:ext cx="1357395" cy="646331"/>
          </a:xfrm>
          <a:prstGeom prst="rect">
            <a:avLst/>
          </a:prstGeom>
          <a:solidFill>
            <a:schemeClr val="bg1"/>
          </a:solid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（所得・税額等　</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を計算の上、）</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税務</a:t>
            </a:r>
            <a:r>
              <a:rPr kumimoji="1" lang="ja-JP" altLang="en-US" sz="1200" dirty="0">
                <a:latin typeface="HG丸ｺﾞｼｯｸM-PRO" panose="020F0600000000000000" pitchFamily="50" charset="-128"/>
                <a:ea typeface="HG丸ｺﾞｼｯｸM-PRO" panose="020F0600000000000000" pitchFamily="50" charset="-128"/>
              </a:rPr>
              <a:t>申告</a:t>
            </a:r>
          </a:p>
        </p:txBody>
      </p:sp>
      <p:sp>
        <p:nvSpPr>
          <p:cNvPr id="45" name="テキスト ボックス 44"/>
          <p:cNvSpPr txBox="1"/>
          <p:nvPr/>
        </p:nvSpPr>
        <p:spPr>
          <a:xfrm>
            <a:off x="7588279" y="5060114"/>
            <a:ext cx="2317721" cy="430887"/>
          </a:xfrm>
          <a:prstGeom prst="rect">
            <a:avLst/>
          </a:prstGeom>
          <a:noFill/>
        </p:spPr>
        <p:txBody>
          <a:bodyPr wrap="square" rtlCol="0">
            <a:spAutoFit/>
          </a:bodyPr>
          <a:lstStyle/>
          <a:p>
            <a:r>
              <a:rPr lang="en-US" altLang="ja-JP" sz="1100" dirty="0">
                <a:latin typeface="BIZ UD明朝 Medium" panose="02020500000000000000" pitchFamily="17" charset="-128"/>
                <a:ea typeface="BIZ UD明朝 Medium" panose="02020500000000000000" pitchFamily="17" charset="-128"/>
              </a:rPr>
              <a:t>ex)</a:t>
            </a:r>
            <a:r>
              <a:rPr lang="ja-JP" altLang="en-US" sz="1100" dirty="0">
                <a:latin typeface="BIZ UD明朝 Medium" panose="02020500000000000000" pitchFamily="17" charset="-128"/>
                <a:ea typeface="BIZ UD明朝 Medium" panose="02020500000000000000" pitchFamily="17" charset="-128"/>
              </a:rPr>
              <a:t>情報照会手続の法制化・拡充（</a:t>
            </a:r>
            <a:r>
              <a:rPr lang="en-US" altLang="ja-JP" sz="1100" dirty="0">
                <a:latin typeface="BIZ UD明朝 Medium" panose="02020500000000000000" pitchFamily="17" charset="-128"/>
                <a:ea typeface="BIZ UD明朝 Medium" panose="02020500000000000000" pitchFamily="17" charset="-128"/>
              </a:rPr>
              <a:t>R</a:t>
            </a:r>
            <a:r>
              <a:rPr lang="ja-JP" altLang="en-US" sz="1100" dirty="0">
                <a:latin typeface="BIZ UD明朝 Medium" panose="02020500000000000000" pitchFamily="17" charset="-128"/>
                <a:ea typeface="BIZ UD明朝 Medium" panose="02020500000000000000" pitchFamily="17" charset="-128"/>
              </a:rPr>
              <a:t>１改正）　</a:t>
            </a:r>
            <a:endParaRPr lang="en-US" altLang="ja-JP" sz="1100" dirty="0">
              <a:latin typeface="BIZ UD明朝 Medium" panose="02020500000000000000" pitchFamily="17" charset="-128"/>
              <a:ea typeface="BIZ UD明朝 Medium" panose="02020500000000000000" pitchFamily="17" charset="-128"/>
            </a:endParaRPr>
          </a:p>
        </p:txBody>
      </p:sp>
      <p:sp>
        <p:nvSpPr>
          <p:cNvPr id="41" name="テキスト ボックス 40"/>
          <p:cNvSpPr txBox="1"/>
          <p:nvPr/>
        </p:nvSpPr>
        <p:spPr>
          <a:xfrm>
            <a:off x="418687" y="5429967"/>
            <a:ext cx="2371989" cy="338554"/>
          </a:xfrm>
          <a:prstGeom prst="rect">
            <a:avLst/>
          </a:prstGeom>
          <a:solidFill>
            <a:schemeClr val="accent1"/>
          </a:solidFill>
        </p:spPr>
        <p:txBody>
          <a:bodyPr wrap="square" tIns="0" bIns="0" rtlCol="0">
            <a:spAutoFit/>
          </a:bodyPr>
          <a:lstStyle/>
          <a:p>
            <a:r>
              <a:rPr lang="ja-JP" altLang="en-US" sz="1100" dirty="0">
                <a:latin typeface="BIZ UD明朝 Medium" panose="02020500000000000000" pitchFamily="17" charset="-128"/>
                <a:ea typeface="BIZ UD明朝 Medium" panose="02020500000000000000" pitchFamily="17" charset="-128"/>
              </a:rPr>
              <a:t>（収入が一定以下の場合、現金主義を認める）</a:t>
            </a:r>
            <a:endParaRPr lang="en-US" altLang="ja-JP" sz="1100" dirty="0">
              <a:latin typeface="BIZ UD明朝 Medium" panose="02020500000000000000" pitchFamily="17" charset="-128"/>
              <a:ea typeface="BIZ UD明朝 Medium" panose="02020500000000000000" pitchFamily="17" charset="-128"/>
            </a:endParaRPr>
          </a:p>
        </p:txBody>
      </p:sp>
      <p:sp>
        <p:nvSpPr>
          <p:cNvPr id="5" name="スライド番号プレースホルダー 4"/>
          <p:cNvSpPr>
            <a:spLocks noGrp="1"/>
          </p:cNvSpPr>
          <p:nvPr>
            <p:ph type="sldNum" sz="quarter" idx="12"/>
          </p:nvPr>
        </p:nvSpPr>
        <p:spPr>
          <a:xfrm>
            <a:off x="7650485" y="6432518"/>
            <a:ext cx="2228850" cy="365125"/>
          </a:xfrm>
        </p:spPr>
        <p:txBody>
          <a:bodyPr/>
          <a:lstStyle/>
          <a:p>
            <a:fld id="{8F141773-FFB5-411B-8113-986AC2FE4B01}" type="slidenum">
              <a:rPr kumimoji="1" lang="ja-JP" altLang="en-US" smtClean="0"/>
              <a:t>7</a:t>
            </a:fld>
            <a:endParaRPr kumimoji="1" lang="ja-JP" altLang="en-US" dirty="0"/>
          </a:p>
        </p:txBody>
      </p:sp>
    </p:spTree>
    <p:extLst>
      <p:ext uri="{BB962C8B-B14F-4D97-AF65-F5344CB8AC3E}">
        <p14:creationId xmlns:p14="http://schemas.microsoft.com/office/powerpoint/2010/main" val="1276124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タイトル 5"/>
          <p:cNvSpPr txBox="1">
            <a:spLocks/>
          </p:cNvSpPr>
          <p:nvPr/>
        </p:nvSpPr>
        <p:spPr>
          <a:xfrm>
            <a:off x="396890" y="114300"/>
            <a:ext cx="8970394" cy="3671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200"/>
              </a:lnSpc>
            </a:pPr>
            <a:r>
              <a:rPr lang="ja-JP" altLang="en-US" sz="1200" dirty="0">
                <a:latin typeface="HG丸ｺﾞｼｯｸM-PRO" panose="020F0600000000000000" pitchFamily="50" charset="-128"/>
                <a:ea typeface="HG丸ｺﾞｼｯｸM-PRO" panose="020F0600000000000000" pitchFamily="50" charset="-128"/>
              </a:rPr>
              <a:t>社会・経済の変化を踏まえた検討の視点④</a:t>
            </a:r>
            <a:endParaRPr lang="en-US" altLang="ja-JP" sz="1200" dirty="0">
              <a:latin typeface="HG丸ｺﾞｼｯｸM-PRO" panose="020F0600000000000000" pitchFamily="50" charset="-128"/>
              <a:ea typeface="HG丸ｺﾞｼｯｸM-PRO" panose="020F0600000000000000" pitchFamily="50" charset="-128"/>
            </a:endParaRPr>
          </a:p>
          <a:p>
            <a:pPr algn="ctr">
              <a:lnSpc>
                <a:spcPts val="2200"/>
              </a:lnSpc>
            </a:pPr>
            <a:r>
              <a:rPr lang="ja-JP" altLang="en-US" sz="1800" dirty="0">
                <a:latin typeface="HG丸ｺﾞｼｯｸM-PRO" panose="020F0600000000000000" pitchFamily="50" charset="-128"/>
                <a:ea typeface="HG丸ｺﾞｼｯｸM-PRO" panose="020F0600000000000000" pitchFamily="50" charset="-128"/>
              </a:rPr>
              <a:t>国際的な取引の進展（納税義務者は国内に所在）</a:t>
            </a:r>
            <a:endParaRPr lang="en-US" altLang="ja-JP" sz="1800" dirty="0">
              <a:latin typeface="HG丸ｺﾞｼｯｸM-PRO" panose="020F0600000000000000" pitchFamily="50" charset="-128"/>
              <a:ea typeface="HG丸ｺﾞｼｯｸM-PRO" panose="020F0600000000000000" pitchFamily="50" charset="-128"/>
            </a:endParaRPr>
          </a:p>
        </p:txBody>
      </p:sp>
      <p:sp>
        <p:nvSpPr>
          <p:cNvPr id="14" name="円/楕円 13"/>
          <p:cNvSpPr/>
          <p:nvPr/>
        </p:nvSpPr>
        <p:spPr>
          <a:xfrm>
            <a:off x="2276859" y="1953599"/>
            <a:ext cx="2148816" cy="1128396"/>
          </a:xfrm>
          <a:prstGeom prst="ellipse">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2268705" y="2288361"/>
            <a:ext cx="21834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納税者</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（個人・法人）</a:t>
            </a:r>
          </a:p>
        </p:txBody>
      </p:sp>
      <p:sp>
        <p:nvSpPr>
          <p:cNvPr id="17" name="円/楕円 16"/>
          <p:cNvSpPr/>
          <p:nvPr/>
        </p:nvSpPr>
        <p:spPr>
          <a:xfrm>
            <a:off x="7072938" y="1971488"/>
            <a:ext cx="1643270" cy="112839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6960897" y="2291680"/>
            <a:ext cx="1868556"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取引相手</a:t>
            </a:r>
            <a:endParaRPr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（売上先、仕入先）</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0" name="円/楕円 19"/>
          <p:cNvSpPr/>
          <p:nvPr/>
        </p:nvSpPr>
        <p:spPr>
          <a:xfrm>
            <a:off x="4916420" y="3257518"/>
            <a:ext cx="1643270" cy="8456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4916420" y="3468329"/>
            <a:ext cx="1669774" cy="492443"/>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金融機関等</a:t>
            </a:r>
            <a:endParaRPr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（決済仲介機能）</a:t>
            </a:r>
            <a:endParaRPr kumimoji="1" lang="ja-JP" altLang="en-US" sz="1100" dirty="0">
              <a:latin typeface="HG丸ｺﾞｼｯｸM-PRO" panose="020F0600000000000000" pitchFamily="50" charset="-128"/>
              <a:ea typeface="HG丸ｺﾞｼｯｸM-PRO" panose="020F0600000000000000" pitchFamily="50" charset="-128"/>
            </a:endParaRPr>
          </a:p>
        </p:txBody>
      </p:sp>
      <p:cxnSp>
        <p:nvCxnSpPr>
          <p:cNvPr id="6" name="直線矢印コネクタ 5"/>
          <p:cNvCxnSpPr>
            <a:stCxn id="3" idx="3"/>
            <a:endCxn id="19" idx="1"/>
          </p:cNvCxnSpPr>
          <p:nvPr/>
        </p:nvCxnSpPr>
        <p:spPr>
          <a:xfrm>
            <a:off x="4452179" y="2534583"/>
            <a:ext cx="2508718" cy="3319"/>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14" idx="5"/>
            <a:endCxn id="20" idx="1"/>
          </p:cNvCxnSpPr>
          <p:nvPr/>
        </p:nvCxnSpPr>
        <p:spPr>
          <a:xfrm>
            <a:off x="4110988" y="2916745"/>
            <a:ext cx="1046083" cy="464619"/>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17" idx="3"/>
            <a:endCxn id="20" idx="7"/>
          </p:cNvCxnSpPr>
          <p:nvPr/>
        </p:nvCxnSpPr>
        <p:spPr>
          <a:xfrm flipH="1">
            <a:off x="6319039" y="2934634"/>
            <a:ext cx="994550" cy="44673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6" name="円/楕円 45"/>
          <p:cNvSpPr/>
          <p:nvPr/>
        </p:nvSpPr>
        <p:spPr>
          <a:xfrm>
            <a:off x="8151309" y="868697"/>
            <a:ext cx="1643270" cy="85512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en-US" altLang="ja-JP" sz="1400" dirty="0">
              <a:latin typeface="HG丸ｺﾞｼｯｸM-PRO" panose="020F0600000000000000" pitchFamily="50" charset="-128"/>
              <a:ea typeface="HG丸ｺﾞｼｯｸM-PRO" panose="020F0600000000000000" pitchFamily="50" charset="-128"/>
            </a:endParaRPr>
          </a:p>
        </p:txBody>
      </p:sp>
      <p:sp>
        <p:nvSpPr>
          <p:cNvPr id="47" name="テキスト ボックス 46"/>
          <p:cNvSpPr txBox="1"/>
          <p:nvPr/>
        </p:nvSpPr>
        <p:spPr>
          <a:xfrm>
            <a:off x="8163341" y="1115602"/>
            <a:ext cx="1669774" cy="307777"/>
          </a:xfrm>
          <a:prstGeom prst="rect">
            <a:avLst/>
          </a:prstGeom>
          <a:noFill/>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外国の税務当局</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56" name="直線矢印コネクタ 55"/>
          <p:cNvCxnSpPr/>
          <p:nvPr/>
        </p:nvCxnSpPr>
        <p:spPr>
          <a:xfrm>
            <a:off x="3806471" y="3043460"/>
            <a:ext cx="6291" cy="3208487"/>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p:cNvCxnSpPr/>
          <p:nvPr/>
        </p:nvCxnSpPr>
        <p:spPr>
          <a:xfrm flipV="1">
            <a:off x="2861920" y="3492813"/>
            <a:ext cx="0" cy="277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74" name="テキスト ボックス 73"/>
          <p:cNvSpPr txBox="1"/>
          <p:nvPr/>
        </p:nvSpPr>
        <p:spPr>
          <a:xfrm>
            <a:off x="1632323" y="4004484"/>
            <a:ext cx="1470336"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税務調査</a:t>
            </a:r>
            <a:r>
              <a:rPr lang="ja-JP" altLang="en-US" sz="1200" dirty="0">
                <a:latin typeface="HG丸ｺﾞｼｯｸM-PRO" panose="020F0600000000000000" pitchFamily="50" charset="-128"/>
                <a:ea typeface="HG丸ｺﾞｼｯｸM-PRO" panose="020F0600000000000000" pitchFamily="50" charset="-128"/>
              </a:rPr>
              <a:t>・処分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82" name="テキスト ボックス 81"/>
          <p:cNvSpPr txBox="1"/>
          <p:nvPr/>
        </p:nvSpPr>
        <p:spPr>
          <a:xfrm>
            <a:off x="5554415" y="4119149"/>
            <a:ext cx="1434959"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顧客・決済データ</a:t>
            </a:r>
          </a:p>
        </p:txBody>
      </p:sp>
      <p:sp>
        <p:nvSpPr>
          <p:cNvPr id="91" name="テキスト ボックス 90"/>
          <p:cNvSpPr txBox="1"/>
          <p:nvPr/>
        </p:nvSpPr>
        <p:spPr>
          <a:xfrm>
            <a:off x="5460394" y="2561382"/>
            <a:ext cx="677064"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取引</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98" name="角丸四角形吹き出し 97"/>
          <p:cNvSpPr/>
          <p:nvPr/>
        </p:nvSpPr>
        <p:spPr>
          <a:xfrm>
            <a:off x="290666" y="4486061"/>
            <a:ext cx="2503043" cy="965024"/>
          </a:xfrm>
          <a:prstGeom prst="wedgeRoundRectCallout">
            <a:avLst>
              <a:gd name="adj1" fmla="val 29572"/>
              <a:gd name="adj2" fmla="val -68100"/>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質問検査権：反面調査はできず、納税者の協力なければ事案の解明困難（</a:t>
            </a:r>
            <a:r>
              <a:rPr lang="ja-JP" altLang="en-US" sz="1100" dirty="0">
                <a:latin typeface="HG丸ｺﾞｼｯｸM-PRO" panose="020F0600000000000000" pitchFamily="50" charset="-128"/>
                <a:ea typeface="HG丸ｺﾞｼｯｸM-PRO" panose="020F0600000000000000" pitchFamily="50" charset="-128"/>
              </a:rPr>
              <a:t>情報交換要請</a:t>
            </a:r>
            <a:r>
              <a:rPr kumimoji="1" lang="ja-JP" altLang="en-US" sz="1100" dirty="0">
                <a:latin typeface="HG丸ｺﾞｼｯｸM-PRO" panose="020F0600000000000000" pitchFamily="50" charset="-128"/>
                <a:ea typeface="HG丸ｺﾞｼｯｸM-PRO" panose="020F0600000000000000" pitchFamily="50" charset="-128"/>
              </a:rPr>
              <a:t>は長期間を要す</a:t>
            </a:r>
            <a:r>
              <a:rPr lang="ja-JP" altLang="en-US" sz="1100" dirty="0">
                <a:latin typeface="HG丸ｺﾞｼｯｸM-PRO" panose="020F0600000000000000" pitchFamily="50" charset="-128"/>
                <a:ea typeface="HG丸ｺﾞｼｯｸM-PRO" panose="020F0600000000000000" pitchFamily="50" charset="-128"/>
              </a:rPr>
              <a:t>）</a:t>
            </a:r>
            <a:endParaRPr kumimoji="1"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立証責任：国外との取引は立証が困難な場合あり</a:t>
            </a:r>
            <a:endParaRPr kumimoji="1" lang="ja-JP" altLang="en-US" sz="1100" dirty="0">
              <a:latin typeface="HG丸ｺﾞｼｯｸM-PRO" panose="020F0600000000000000" pitchFamily="50" charset="-128"/>
              <a:ea typeface="HG丸ｺﾞｼｯｸM-PRO" panose="020F0600000000000000" pitchFamily="50" charset="-128"/>
            </a:endParaRPr>
          </a:p>
        </p:txBody>
      </p:sp>
      <p:cxnSp>
        <p:nvCxnSpPr>
          <p:cNvPr id="100" name="直線矢印コネクタ 99"/>
          <p:cNvCxnSpPr/>
          <p:nvPr/>
        </p:nvCxnSpPr>
        <p:spPr>
          <a:xfrm flipH="1" flipV="1">
            <a:off x="6137458" y="4376060"/>
            <a:ext cx="2782" cy="1888754"/>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15" name="テキスト ボックス 114"/>
          <p:cNvSpPr txBox="1"/>
          <p:nvPr/>
        </p:nvSpPr>
        <p:spPr>
          <a:xfrm>
            <a:off x="5213075" y="5091431"/>
            <a:ext cx="1748632" cy="461665"/>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反面調査・</a:t>
            </a:r>
            <a:endParaRPr kumimoji="1" lang="en-US" altLang="ja-JP" sz="1200"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情報照会</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16" name="テキスト ボックス 115"/>
          <p:cNvSpPr txBox="1"/>
          <p:nvPr/>
        </p:nvSpPr>
        <p:spPr>
          <a:xfrm>
            <a:off x="2135610" y="3043460"/>
            <a:ext cx="1668065" cy="461665"/>
          </a:xfrm>
          <a:prstGeom prst="rect">
            <a:avLst/>
          </a:prstGeom>
          <a:noFill/>
        </p:spPr>
        <p:txBody>
          <a:bodyPr wrap="square" rtlCol="0">
            <a:spAutoFit/>
          </a:bodyPr>
          <a:lstStyle/>
          <a:p>
            <a:pPr algn="ctr"/>
            <a:r>
              <a:rPr lang="ja-JP" altLang="en-US" sz="1200" dirty="0">
                <a:latin typeface="HG丸ｺﾞｼｯｸM-PRO" panose="020F0600000000000000" pitchFamily="50" charset="-128"/>
                <a:ea typeface="HG丸ｺﾞｼｯｸM-PRO" panose="020F0600000000000000" pitchFamily="50" charset="-128"/>
              </a:rPr>
              <a:t>証憑・帳簿</a:t>
            </a:r>
            <a:endParaRPr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（記帳・保存義務）</a:t>
            </a:r>
          </a:p>
        </p:txBody>
      </p:sp>
      <p:cxnSp>
        <p:nvCxnSpPr>
          <p:cNvPr id="118" name="直線矢印コネクタ 117"/>
          <p:cNvCxnSpPr/>
          <p:nvPr/>
        </p:nvCxnSpPr>
        <p:spPr>
          <a:xfrm flipV="1">
            <a:off x="5565110" y="4093410"/>
            <a:ext cx="19109" cy="2155095"/>
          </a:xfrm>
          <a:prstGeom prst="straightConnector1">
            <a:avLst/>
          </a:prstGeom>
          <a:ln w="41275">
            <a:prstDash val="sysDot"/>
            <a:headEnd type="triangle"/>
            <a:tailEnd type="none"/>
          </a:ln>
        </p:spPr>
        <p:style>
          <a:lnRef idx="3">
            <a:schemeClr val="dk1"/>
          </a:lnRef>
          <a:fillRef idx="0">
            <a:schemeClr val="dk1"/>
          </a:fillRef>
          <a:effectRef idx="2">
            <a:schemeClr val="dk1"/>
          </a:effectRef>
          <a:fontRef idx="minor">
            <a:schemeClr val="tx1"/>
          </a:fontRef>
        </p:style>
      </p:cxnSp>
      <p:sp>
        <p:nvSpPr>
          <p:cNvPr id="119" name="テキスト ボックス 118"/>
          <p:cNvSpPr txBox="1"/>
          <p:nvPr/>
        </p:nvSpPr>
        <p:spPr>
          <a:xfrm>
            <a:off x="5068627" y="4629211"/>
            <a:ext cx="1038999" cy="461665"/>
          </a:xfrm>
          <a:prstGeom prst="rect">
            <a:avLst/>
          </a:prstGeom>
          <a:solidFill>
            <a:schemeClr val="bg1"/>
          </a:solidFill>
        </p:spPr>
        <p:txBody>
          <a:bodyPr wrap="square" rtlCol="0">
            <a:spAutoFit/>
          </a:bodyPr>
          <a:lstStyle/>
          <a:p>
            <a:pPr algn="ctr"/>
            <a:r>
              <a:rPr kumimoji="1" lang="ja-JP" altLang="en-US" sz="1200" dirty="0">
                <a:latin typeface="HG丸ｺﾞｼｯｸM-PRO" panose="020F0600000000000000" pitchFamily="50" charset="-128"/>
                <a:ea typeface="HG丸ｺﾞｼｯｸM-PRO" panose="020F0600000000000000" pitchFamily="50" charset="-128"/>
              </a:rPr>
              <a:t>各種法定</a:t>
            </a:r>
            <a:endParaRPr kumimoji="1" lang="en-US" altLang="ja-JP" sz="1200" dirty="0">
              <a:latin typeface="HG丸ｺﾞｼｯｸM-PRO" panose="020F0600000000000000" pitchFamily="50" charset="-128"/>
              <a:ea typeface="HG丸ｺﾞｼｯｸM-PRO" panose="020F0600000000000000" pitchFamily="50" charset="-128"/>
            </a:endParaRPr>
          </a:p>
          <a:p>
            <a:pPr algn="ctr"/>
            <a:r>
              <a:rPr kumimoji="1" lang="ja-JP" altLang="en-US" sz="1200" dirty="0">
                <a:latin typeface="HG丸ｺﾞｼｯｸM-PRO" panose="020F0600000000000000" pitchFamily="50" charset="-128"/>
                <a:ea typeface="HG丸ｺﾞｼｯｸM-PRO" panose="020F0600000000000000" pitchFamily="50" charset="-128"/>
              </a:rPr>
              <a:t>調書</a:t>
            </a:r>
          </a:p>
        </p:txBody>
      </p:sp>
      <p:sp>
        <p:nvSpPr>
          <p:cNvPr id="122" name="角丸四角形吹き出し 121"/>
          <p:cNvSpPr/>
          <p:nvPr/>
        </p:nvSpPr>
        <p:spPr>
          <a:xfrm>
            <a:off x="6904167" y="3446742"/>
            <a:ext cx="1888314" cy="656905"/>
          </a:xfrm>
          <a:prstGeom prst="wedgeRoundRectCallout">
            <a:avLst>
              <a:gd name="adj1" fmla="val -18493"/>
              <a:gd name="adj2" fmla="val -91494"/>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latin typeface="HG丸ｺﾞｼｯｸM-PRO" panose="020F0600000000000000" pitchFamily="50" charset="-128"/>
                <a:ea typeface="HG丸ｺﾞｼｯｸM-PRO" panose="020F0600000000000000" pitchFamily="50" charset="-128"/>
              </a:rPr>
              <a:t>重要性が一層増大する一方、質問検査権は及ばない</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（反面調査できず）</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64" name="正方形/長方形 63"/>
          <p:cNvSpPr/>
          <p:nvPr/>
        </p:nvSpPr>
        <p:spPr>
          <a:xfrm>
            <a:off x="277744" y="6234852"/>
            <a:ext cx="6369584" cy="4309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税務当局</a:t>
            </a:r>
          </a:p>
        </p:txBody>
      </p:sp>
      <p:cxnSp>
        <p:nvCxnSpPr>
          <p:cNvPr id="4" name="直線コネクタ 3"/>
          <p:cNvCxnSpPr/>
          <p:nvPr/>
        </p:nvCxnSpPr>
        <p:spPr>
          <a:xfrm flipH="1">
            <a:off x="6752334" y="577266"/>
            <a:ext cx="1" cy="6229721"/>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3127658" y="694400"/>
            <a:ext cx="989906" cy="307777"/>
          </a:xfrm>
          <a:prstGeom prst="rect">
            <a:avLst/>
          </a:prstGeom>
          <a:noFill/>
          <a:ln>
            <a:solidFill>
              <a:schemeClr val="tx1"/>
            </a:solidFill>
          </a:ln>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日本</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55" name="テキスト ボックス 54"/>
          <p:cNvSpPr txBox="1"/>
          <p:nvPr/>
        </p:nvSpPr>
        <p:spPr>
          <a:xfrm>
            <a:off x="6889298" y="694028"/>
            <a:ext cx="989906" cy="307777"/>
          </a:xfrm>
          <a:prstGeom prst="rect">
            <a:avLst/>
          </a:prstGeom>
          <a:noFill/>
          <a:ln>
            <a:solidFill>
              <a:schemeClr val="tx1"/>
            </a:solidFill>
          </a:ln>
        </p:spPr>
        <p:txBody>
          <a:bodyPr wrap="square"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外国</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37" name="角丸四角形 36"/>
          <p:cNvSpPr/>
          <p:nvPr/>
        </p:nvSpPr>
        <p:spPr>
          <a:xfrm>
            <a:off x="6975483" y="1385375"/>
            <a:ext cx="1166852" cy="365715"/>
          </a:xfrm>
          <a:prstGeom prst="round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ts val="1700"/>
              </a:lnSpc>
            </a:pP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国外財産</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0" name="正方形/長方形 39"/>
          <p:cNvSpPr/>
          <p:nvPr/>
        </p:nvSpPr>
        <p:spPr>
          <a:xfrm>
            <a:off x="0" y="561308"/>
            <a:ext cx="9906000" cy="72000"/>
          </a:xfrm>
          <a:prstGeom prst="rect">
            <a:avLst/>
          </a:prstGeom>
          <a:gradFill flip="none" rotWithShape="1">
            <a:gsLst>
              <a:gs pos="0">
                <a:schemeClr val="accent1">
                  <a:lumMod val="5000"/>
                  <a:lumOff val="95000"/>
                </a:schemeClr>
              </a:gs>
              <a:gs pos="59000">
                <a:srgbClr val="FFC000"/>
              </a:gs>
              <a:gs pos="100000">
                <a:srgbClr val="FFC000"/>
              </a:gs>
              <a:gs pos="100000">
                <a:srgbClr val="FFC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2901544" y="5167830"/>
            <a:ext cx="2558850" cy="938719"/>
          </a:xfrm>
          <a:prstGeom prst="rect">
            <a:avLst/>
          </a:prstGeom>
          <a:solidFill>
            <a:schemeClr val="accent4"/>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項目⑤　国外不動産に係る不動産所得の適正化（一定の場合の損益通算の制限）</a:t>
            </a:r>
            <a:endParaRPr lang="en-US" altLang="ja-JP" sz="1100" dirty="0">
              <a:latin typeface="BIZ UD明朝 Medium" panose="02020500000000000000" pitchFamily="17" charset="-128"/>
              <a:ea typeface="BIZ UD明朝 Medium" panose="02020500000000000000" pitchFamily="17" charset="-128"/>
            </a:endParaRPr>
          </a:p>
          <a:p>
            <a:r>
              <a:rPr lang="ja-JP" altLang="en-US" sz="1100" dirty="0">
                <a:latin typeface="BIZ UD明朝 Medium" panose="02020500000000000000" pitchFamily="17" charset="-128"/>
                <a:ea typeface="BIZ UD明朝 Medium" panose="02020500000000000000" pitchFamily="17" charset="-128"/>
              </a:rPr>
              <a:t>項目⑰　外国子会社配当益金不算入又はそれに係る株式譲渡損の制限</a:t>
            </a:r>
            <a:endParaRPr lang="en-US" altLang="ja-JP" sz="1100" dirty="0">
              <a:latin typeface="BIZ UD明朝 Medium" panose="02020500000000000000" pitchFamily="17" charset="-128"/>
              <a:ea typeface="BIZ UD明朝 Medium" panose="02020500000000000000" pitchFamily="17" charset="-128"/>
            </a:endParaRPr>
          </a:p>
        </p:txBody>
      </p:sp>
      <p:sp>
        <p:nvSpPr>
          <p:cNvPr id="43" name="テキスト ボックス 42"/>
          <p:cNvSpPr txBox="1"/>
          <p:nvPr/>
        </p:nvSpPr>
        <p:spPr>
          <a:xfrm>
            <a:off x="277744" y="5487426"/>
            <a:ext cx="2515965" cy="430887"/>
          </a:xfrm>
          <a:prstGeom prst="rect">
            <a:avLst/>
          </a:prstGeom>
          <a:solidFill>
            <a:schemeClr val="accent4"/>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項目⑲　情報交換要請を契機とした除斥期間の延長</a:t>
            </a:r>
            <a:endParaRPr lang="en-US" altLang="ja-JP" sz="1100" dirty="0">
              <a:latin typeface="BIZ UD明朝 Medium" panose="02020500000000000000" pitchFamily="17" charset="-128"/>
              <a:ea typeface="BIZ UD明朝 Medium" panose="02020500000000000000" pitchFamily="17" charset="-128"/>
            </a:endParaRPr>
          </a:p>
        </p:txBody>
      </p:sp>
      <p:sp>
        <p:nvSpPr>
          <p:cNvPr id="63" name="テキスト ボックス 62"/>
          <p:cNvSpPr txBox="1"/>
          <p:nvPr/>
        </p:nvSpPr>
        <p:spPr>
          <a:xfrm>
            <a:off x="3731451" y="3992234"/>
            <a:ext cx="1357395"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（所得・税額等　</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を計算の上、）</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税務</a:t>
            </a:r>
            <a:r>
              <a:rPr kumimoji="1" lang="ja-JP" altLang="en-US" sz="1200" dirty="0">
                <a:latin typeface="HG丸ｺﾞｼｯｸM-PRO" panose="020F0600000000000000" pitchFamily="50" charset="-128"/>
                <a:ea typeface="HG丸ｺﾞｼｯｸM-PRO" panose="020F0600000000000000" pitchFamily="50" charset="-128"/>
              </a:rPr>
              <a:t>申告</a:t>
            </a:r>
          </a:p>
        </p:txBody>
      </p:sp>
      <p:sp>
        <p:nvSpPr>
          <p:cNvPr id="65" name="角丸四角形吹き出し 64"/>
          <p:cNvSpPr/>
          <p:nvPr/>
        </p:nvSpPr>
        <p:spPr>
          <a:xfrm>
            <a:off x="2901544" y="4662315"/>
            <a:ext cx="2356229" cy="467038"/>
          </a:xfrm>
          <a:prstGeom prst="wedgeRoundRectCallout">
            <a:avLst>
              <a:gd name="adj1" fmla="val 22664"/>
              <a:gd name="adj2" fmla="val -65238"/>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kumimoji="1" lang="ja-JP" altLang="en-US" sz="1100" dirty="0">
                <a:latin typeface="HG丸ｺﾞｼｯｸM-PRO" panose="020F0600000000000000" pitchFamily="50" charset="-128"/>
                <a:ea typeface="HG丸ｺﾞｼｯｸM-PRO" panose="020F0600000000000000" pitchFamily="50" charset="-128"/>
              </a:rPr>
              <a:t>租税回避行為等により不当な税額</a:t>
            </a:r>
            <a:r>
              <a:rPr lang="ja-JP" altLang="en-US" sz="1100" dirty="0">
                <a:latin typeface="HG丸ｺﾞｼｯｸM-PRO" panose="020F0600000000000000" pitchFamily="50" charset="-128"/>
                <a:ea typeface="HG丸ｺﾞｼｯｸM-PRO" panose="020F0600000000000000" pitchFamily="50" charset="-128"/>
              </a:rPr>
              <a:t>の</a:t>
            </a:r>
            <a:r>
              <a:rPr kumimoji="1" lang="ja-JP" altLang="en-US" sz="1100" dirty="0">
                <a:latin typeface="HG丸ｺﾞｼｯｸM-PRO" panose="020F0600000000000000" pitchFamily="50" charset="-128"/>
                <a:ea typeface="HG丸ｺﾞｼｯｸM-PRO" panose="020F0600000000000000" pitchFamily="50" charset="-128"/>
              </a:rPr>
              <a:t>減少を許す制度となっていないか</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67" name="円/楕円 66"/>
          <p:cNvSpPr/>
          <p:nvPr/>
        </p:nvSpPr>
        <p:spPr>
          <a:xfrm>
            <a:off x="2861920" y="3593095"/>
            <a:ext cx="927760" cy="5661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税理士</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68" name="テキスト ボックス 67"/>
          <p:cNvSpPr txBox="1"/>
          <p:nvPr/>
        </p:nvSpPr>
        <p:spPr>
          <a:xfrm>
            <a:off x="8131200" y="5796426"/>
            <a:ext cx="1625229" cy="830997"/>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情報交換</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ＣＲＳ情報</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徴収共助</a:t>
            </a:r>
            <a:endParaRPr lang="en-US" altLang="ja-JP" sz="1200" dirty="0">
              <a:latin typeface="HG丸ｺﾞｼｯｸM-PRO" panose="020F0600000000000000" pitchFamily="50" charset="-128"/>
              <a:ea typeface="HG丸ｺﾞｼｯｸM-PRO" panose="020F0600000000000000" pitchFamily="50" charset="-128"/>
            </a:endParaRPr>
          </a:p>
          <a:p>
            <a:endParaRPr lang="en-US" altLang="ja-JP" sz="1200" dirty="0">
              <a:latin typeface="HG丸ｺﾞｼｯｸM-PRO" panose="020F0600000000000000" pitchFamily="50" charset="-128"/>
              <a:ea typeface="HG丸ｺﾞｼｯｸM-PRO" panose="020F0600000000000000" pitchFamily="50" charset="-128"/>
            </a:endParaRPr>
          </a:p>
        </p:txBody>
      </p:sp>
      <p:cxnSp>
        <p:nvCxnSpPr>
          <p:cNvPr id="69" name="直線矢印コネクタ 68"/>
          <p:cNvCxnSpPr/>
          <p:nvPr/>
        </p:nvCxnSpPr>
        <p:spPr>
          <a:xfrm flipV="1">
            <a:off x="9032332" y="1734864"/>
            <a:ext cx="0" cy="4716000"/>
          </a:xfrm>
          <a:prstGeom prst="straightConnector1">
            <a:avLst/>
          </a:prstGeom>
          <a:ln w="41275">
            <a:headEnd type="none"/>
            <a:tailEnd type="triangle"/>
          </a:ln>
        </p:spPr>
        <p:style>
          <a:lnRef idx="3">
            <a:schemeClr val="dk1"/>
          </a:lnRef>
          <a:fillRef idx="0">
            <a:schemeClr val="dk1"/>
          </a:fillRef>
          <a:effectRef idx="2">
            <a:schemeClr val="dk1"/>
          </a:effectRef>
          <a:fontRef idx="minor">
            <a:schemeClr val="tx1"/>
          </a:fontRef>
        </p:style>
      </p:cxnSp>
      <p:cxnSp>
        <p:nvCxnSpPr>
          <p:cNvPr id="70" name="直線矢印コネクタ 69"/>
          <p:cNvCxnSpPr/>
          <p:nvPr/>
        </p:nvCxnSpPr>
        <p:spPr>
          <a:xfrm>
            <a:off x="6647328" y="6461385"/>
            <a:ext cx="2385004" cy="0"/>
          </a:xfrm>
          <a:prstGeom prst="straightConnector1">
            <a:avLst/>
          </a:prstGeom>
          <a:ln w="41275">
            <a:headEnd type="triangle"/>
            <a:tailEnd type="none"/>
          </a:ln>
        </p:spPr>
        <p:style>
          <a:lnRef idx="3">
            <a:schemeClr val="dk1"/>
          </a:lnRef>
          <a:fillRef idx="0">
            <a:schemeClr val="dk1"/>
          </a:fillRef>
          <a:effectRef idx="2">
            <a:schemeClr val="dk1"/>
          </a:effectRef>
          <a:fontRef idx="minor">
            <a:schemeClr val="tx1"/>
          </a:fontRef>
        </p:style>
      </p:cxnSp>
      <p:sp>
        <p:nvSpPr>
          <p:cNvPr id="45" name="角丸四角形吹き出し 44"/>
          <p:cNvSpPr/>
          <p:nvPr/>
        </p:nvSpPr>
        <p:spPr>
          <a:xfrm>
            <a:off x="172689" y="2542350"/>
            <a:ext cx="1930173" cy="666608"/>
          </a:xfrm>
          <a:prstGeom prst="wedgeRoundRectCallout">
            <a:avLst>
              <a:gd name="adj1" fmla="val 66806"/>
              <a:gd name="adj2" fmla="val 38537"/>
              <a:gd name="adj3" fmla="val 16667"/>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lIns="36000" tIns="36000" rIns="0" bIns="36000" rtlCol="0" anchor="ctr"/>
          <a:lstStyle/>
          <a:p>
            <a:r>
              <a:rPr lang="ja-JP" altLang="en-US" sz="1100" dirty="0">
                <a:solidFill>
                  <a:schemeClr val="tx1"/>
                </a:solidFill>
                <a:latin typeface="HG丸ｺﾞｼｯｸM-PRO" panose="020F0600000000000000" pitchFamily="50" charset="-128"/>
                <a:ea typeface="HG丸ｺﾞｼｯｸM-PRO" panose="020F0600000000000000" pitchFamily="50" charset="-128"/>
              </a:rPr>
              <a:t>取引相手に反面調査できないこと等を踏まえ、どのような情報を提出させるか</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182164" y="3306639"/>
            <a:ext cx="2086542" cy="600164"/>
          </a:xfrm>
          <a:prstGeom prst="rect">
            <a:avLst/>
          </a:prstGeom>
          <a:solidFill>
            <a:schemeClr val="accent4"/>
          </a:solidFill>
        </p:spPr>
        <p:txBody>
          <a:bodyPr wrap="square" rtlCol="0">
            <a:spAutoFit/>
          </a:bodyPr>
          <a:lstStyle/>
          <a:p>
            <a:r>
              <a:rPr lang="ja-JP" altLang="en-US" sz="1100" dirty="0">
                <a:latin typeface="BIZ UD明朝 Medium" panose="02020500000000000000" pitchFamily="17" charset="-128"/>
                <a:ea typeface="BIZ UD明朝 Medium" panose="02020500000000000000" pitchFamily="17" charset="-128"/>
              </a:rPr>
              <a:t>項目⑱　国外財産調書に係る関連資料不提示の場合における加算税加重措置の拡充等</a:t>
            </a:r>
            <a:endParaRPr lang="en-US" altLang="ja-JP" sz="1100" dirty="0">
              <a:latin typeface="BIZ UD明朝 Medium" panose="02020500000000000000" pitchFamily="17" charset="-128"/>
              <a:ea typeface="BIZ UD明朝 Medium" panose="02020500000000000000" pitchFamily="17" charset="-128"/>
            </a:endParaRPr>
          </a:p>
        </p:txBody>
      </p:sp>
      <p:cxnSp>
        <p:nvCxnSpPr>
          <p:cNvPr id="49" name="カギ線コネクタ 48"/>
          <p:cNvCxnSpPr>
            <a:stCxn id="37" idx="1"/>
            <a:endCxn id="14" idx="0"/>
          </p:cNvCxnSpPr>
          <p:nvPr/>
        </p:nvCxnSpPr>
        <p:spPr>
          <a:xfrm rot="10800000" flipV="1">
            <a:off x="3351267" y="1568233"/>
            <a:ext cx="3624216" cy="385366"/>
          </a:xfrm>
          <a:prstGeom prst="bentConnector2">
            <a:avLst/>
          </a:prstGeom>
          <a:ln w="28575">
            <a:solidFill>
              <a:schemeClr val="tx1"/>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2676550" y="1239554"/>
            <a:ext cx="4284347" cy="261610"/>
          </a:xfrm>
          <a:prstGeom prst="rect">
            <a:avLst/>
          </a:prstGeom>
          <a:noFill/>
        </p:spPr>
        <p:txBody>
          <a:bodyPr wrap="square" rtlCol="0">
            <a:spAutoFit/>
          </a:bodyPr>
          <a:lstStyle/>
          <a:p>
            <a:r>
              <a:rPr lang="en-US" altLang="ja-JP" sz="1100" dirty="0">
                <a:latin typeface="BIZ UD明朝 Medium" panose="02020500000000000000" pitchFamily="17" charset="-128"/>
                <a:ea typeface="BIZ UD明朝 Medium" panose="02020500000000000000" pitchFamily="17" charset="-128"/>
              </a:rPr>
              <a:t>ex)</a:t>
            </a:r>
            <a:r>
              <a:rPr lang="ja-JP" altLang="en-US" sz="1100" dirty="0">
                <a:latin typeface="BIZ UD明朝 Medium" panose="02020500000000000000" pitchFamily="17" charset="-128"/>
                <a:ea typeface="BIZ UD明朝 Medium" panose="02020500000000000000" pitchFamily="17" charset="-128"/>
              </a:rPr>
              <a:t>国外財産調書・国外転出時課税制度の導入（</a:t>
            </a:r>
            <a:r>
              <a:rPr lang="en-US" altLang="ja-JP" sz="1100" dirty="0">
                <a:latin typeface="BIZ UD明朝 Medium" panose="02020500000000000000" pitchFamily="17" charset="-128"/>
                <a:ea typeface="BIZ UD明朝 Medium" panose="02020500000000000000" pitchFamily="17" charset="-128"/>
              </a:rPr>
              <a:t>H24</a:t>
            </a:r>
            <a:r>
              <a:rPr lang="ja-JP" altLang="en-US" sz="1100" dirty="0">
                <a:latin typeface="BIZ UD明朝 Medium" panose="02020500000000000000" pitchFamily="17" charset="-128"/>
                <a:ea typeface="BIZ UD明朝 Medium" panose="02020500000000000000" pitchFamily="17" charset="-128"/>
              </a:rPr>
              <a:t>・</a:t>
            </a:r>
            <a:r>
              <a:rPr lang="en-US" altLang="ja-JP" sz="1100" dirty="0">
                <a:latin typeface="BIZ UD明朝 Medium" panose="02020500000000000000" pitchFamily="17" charset="-128"/>
                <a:ea typeface="BIZ UD明朝 Medium" panose="02020500000000000000" pitchFamily="17" charset="-128"/>
              </a:rPr>
              <a:t>27</a:t>
            </a:r>
            <a:r>
              <a:rPr lang="ja-JP" altLang="en-US" sz="1100" dirty="0">
                <a:latin typeface="BIZ UD明朝 Medium" panose="02020500000000000000" pitchFamily="17" charset="-128"/>
                <a:ea typeface="BIZ UD明朝 Medium" panose="02020500000000000000" pitchFamily="17" charset="-128"/>
              </a:rPr>
              <a:t>改正）</a:t>
            </a:r>
            <a:endParaRPr lang="en-US" altLang="ja-JP" sz="1100" dirty="0">
              <a:latin typeface="BIZ UD明朝 Medium" panose="02020500000000000000" pitchFamily="17" charset="-128"/>
              <a:ea typeface="BIZ UD明朝 Medium" panose="02020500000000000000" pitchFamily="17" charset="-128"/>
            </a:endParaRPr>
          </a:p>
        </p:txBody>
      </p:sp>
      <p:sp>
        <p:nvSpPr>
          <p:cNvPr id="7" name="スライド番号プレースホルダー 6"/>
          <p:cNvSpPr>
            <a:spLocks noGrp="1"/>
          </p:cNvSpPr>
          <p:nvPr>
            <p:ph type="sldNum" sz="quarter" idx="12"/>
          </p:nvPr>
        </p:nvSpPr>
        <p:spPr>
          <a:xfrm>
            <a:off x="7677150" y="6418239"/>
            <a:ext cx="2228850" cy="365125"/>
          </a:xfrm>
        </p:spPr>
        <p:txBody>
          <a:bodyPr/>
          <a:lstStyle/>
          <a:p>
            <a:fld id="{8F141773-FFB5-411B-8113-986AC2FE4B01}" type="slidenum">
              <a:rPr kumimoji="1" lang="ja-JP" altLang="en-US" smtClean="0"/>
              <a:t>8</a:t>
            </a:fld>
            <a:endParaRPr kumimoji="1" lang="ja-JP" altLang="en-US" dirty="0"/>
          </a:p>
        </p:txBody>
      </p:sp>
    </p:spTree>
    <p:extLst>
      <p:ext uri="{BB962C8B-B14F-4D97-AF65-F5344CB8AC3E}">
        <p14:creationId xmlns:p14="http://schemas.microsoft.com/office/powerpoint/2010/main" val="7397426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4965</TotalTime>
  <Words>1798</Words>
  <Application>Microsoft Office PowerPoint</Application>
  <PresentationFormat>A4 210 x 297 mm</PresentationFormat>
  <Paragraphs>256</Paragraphs>
  <Slides>8</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BIZ UD明朝 Medium</vt:lpstr>
      <vt:lpstr>HG丸ｺﾞｼｯｸM-PRO</vt:lpstr>
      <vt:lpstr>ＭＳ Ｐゴシック</vt:lpstr>
      <vt:lpstr>ＭＳ ゴシック</vt:lpstr>
      <vt:lpstr>Arial</vt:lpstr>
      <vt:lpstr>Calibri</vt:lpstr>
      <vt:lpstr>Calibri Light</vt:lpstr>
      <vt:lpstr>Office テーマ</vt:lpstr>
      <vt:lpstr>税制改正に係る基本的考え方（案）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国税庁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税務行政の目指すべき全体像</dc:title>
  <dc:creator>国税庁</dc:creator>
  <cp:lastModifiedBy>企画課企画係</cp:lastModifiedBy>
  <cp:revision>241</cp:revision>
  <cp:lastPrinted>2019-10-25T08:49:01Z</cp:lastPrinted>
  <dcterms:created xsi:type="dcterms:W3CDTF">2019-08-13T02:22:31Z</dcterms:created>
  <dcterms:modified xsi:type="dcterms:W3CDTF">2025-04-30T06:10:51Z</dcterms:modified>
</cp:coreProperties>
</file>